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59" r:id="rId5"/>
    <p:sldId id="262" r:id="rId6"/>
    <p:sldId id="258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FE4E-7F00-4538-BBBC-1F8922C6C98B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8FE3A2-92F2-45DC-AD91-FDD9AC99D6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FE4E-7F00-4538-BBBC-1F8922C6C98B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FE3A2-92F2-45DC-AD91-FDD9AC99D6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98FE3A2-92F2-45DC-AD91-FDD9AC99D6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FE4E-7F00-4538-BBBC-1F8922C6C98B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FE4E-7F00-4538-BBBC-1F8922C6C98B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98FE3A2-92F2-45DC-AD91-FDD9AC99D6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FE4E-7F00-4538-BBBC-1F8922C6C98B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8FE3A2-92F2-45DC-AD91-FDD9AC99D6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7C5FE4E-7F00-4538-BBBC-1F8922C6C98B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FE3A2-92F2-45DC-AD91-FDD9AC99D6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FE4E-7F00-4538-BBBC-1F8922C6C98B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98FE3A2-92F2-45DC-AD91-FDD9AC99D6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FE4E-7F00-4538-BBBC-1F8922C6C98B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98FE3A2-92F2-45DC-AD91-FDD9AC99D6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FE4E-7F00-4538-BBBC-1F8922C6C98B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8FE3A2-92F2-45DC-AD91-FDD9AC99D6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8FE3A2-92F2-45DC-AD91-FDD9AC99D6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FE4E-7F00-4538-BBBC-1F8922C6C98B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98FE3A2-92F2-45DC-AD91-FDD9AC99D6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7C5FE4E-7F00-4538-BBBC-1F8922C6C98B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7C5FE4E-7F00-4538-BBBC-1F8922C6C98B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8FE3A2-92F2-45DC-AD91-FDD9AC99D6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blog.sysomos.com/wp-content/uploads/2010/05/question-mark.jpg&amp;imgrefurl=http://blog.sysomos.com/2010/05/19/twittera-as-a-resource-tool/question-mark/&amp;usg=__nDd9KZkbH-OA1Vmtcc-uDNYFGY0=&amp;h=320&amp;w=304&amp;sz=9&amp;hl=en&amp;start=3&amp;sig2=hSDKsq3otZybMDcvd06OXA&amp;zoom=1&amp;tbnid=3VgDMoM_z16TCM:&amp;tbnh=118&amp;tbnw=112&amp;ei=65MET7vZBpSatwfE_-i1Bw&amp;prev=/search?q=question+mark&amp;hl=en&amp;sa=G&amp;gbv=2&amp;tbm=isch&amp;itbs=1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hyperlink" Target="http://www.google.com/imgres?imgurl=http://www.artsjournal.com/bookdaddy/Home_Photo_books.jpg&amp;imgrefurl=http://www.artsjournal.com/bookdaddy/2008/07/&amp;usg=__ARB-T0JxtXv3IYRbaeHYRsrhDLo=&amp;h=362&amp;w=311&amp;sz=28&amp;hl=en&amp;start=2&amp;sig2=JYinU8pxTMQPPa9us0Sh1w&amp;zoom=1&amp;tbnid=6POhx7Li7bQXYM:&amp;tbnh=121&amp;tbnw=104&amp;ei=BZQET8jRMYXMtgeA76XQBg&amp;prev=/search?q=books&amp;hl=en&amp;gbv=2&amp;tbm=isch&amp;itbs=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Author’s</a:t>
            </a:r>
          </a:p>
          <a:p>
            <a:r>
              <a:rPr lang="en-US" dirty="0" smtClean="0"/>
              <a:t>Purpose</a:t>
            </a:r>
          </a:p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atin typeface="Amienne" pitchFamily="82" charset="0"/>
              </a:rPr>
              <a:t>What’s the purpose?</a:t>
            </a:r>
            <a:endParaRPr lang="en-US" sz="8000" dirty="0">
              <a:latin typeface="Amienne" pitchFamily="82" charset="0"/>
            </a:endParaRPr>
          </a:p>
        </p:txBody>
      </p:sp>
      <p:pic>
        <p:nvPicPr>
          <p:cNvPr id="48130" name="Picture 2" descr="http://t3.gstatic.com/images?q=tbn:ANd9GcRUvm1rFFXLHCu9ElmZbFTksEL_CR8Sq2tx0qE8yJGucQKZyFxsw45Qs3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854779"/>
            <a:ext cx="1828800" cy="2555421"/>
          </a:xfrm>
          <a:prstGeom prst="rect">
            <a:avLst/>
          </a:prstGeom>
          <a:noFill/>
        </p:spPr>
      </p:pic>
      <p:pic>
        <p:nvPicPr>
          <p:cNvPr id="48132" name="Picture 4" descr="http://t1.gstatic.com/images?q=tbn:ANd9GcSOj5tG91LUQG3pUrlrENkw-yzERzUAxOAAPd0OWqks1rCub-dEvOAw_1U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3124200"/>
            <a:ext cx="1899331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60248"/>
            <a:ext cx="8534400" cy="758952"/>
          </a:xfrm>
        </p:spPr>
        <p:txBody>
          <a:bodyPr>
            <a:noAutofit/>
          </a:bodyPr>
          <a:lstStyle/>
          <a:p>
            <a:r>
              <a:rPr lang="en-US" sz="7200" dirty="0" smtClean="0">
                <a:latin typeface="Amienne" pitchFamily="82" charset="0"/>
              </a:rPr>
              <a:t>Author’s Purpose</a:t>
            </a:r>
            <a:endParaRPr lang="en-US" sz="7200" dirty="0">
              <a:latin typeface="Amienne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</p:spPr>
        <p:txBody>
          <a:bodyPr>
            <a:normAutofit lnSpcReduction="10000"/>
          </a:bodyPr>
          <a:lstStyle/>
          <a:p>
            <a:r>
              <a:rPr lang="en-US" sz="3900" dirty="0" smtClean="0">
                <a:latin typeface="Corbel" pitchFamily="34" charset="0"/>
              </a:rPr>
              <a:t>Every writer has a </a:t>
            </a:r>
            <a:r>
              <a:rPr lang="en-US" sz="3900" b="1" u="sng" dirty="0" smtClean="0">
                <a:latin typeface="Corbel" pitchFamily="34" charset="0"/>
              </a:rPr>
              <a:t>purpose</a:t>
            </a:r>
            <a:r>
              <a:rPr lang="en-US" sz="3900" dirty="0" smtClean="0">
                <a:latin typeface="Corbel" pitchFamily="34" charset="0"/>
              </a:rPr>
              <a:t> in mind when he/she writes.</a:t>
            </a:r>
          </a:p>
          <a:p>
            <a:r>
              <a:rPr lang="en-US" sz="3900" dirty="0" smtClean="0">
                <a:latin typeface="Corbel" pitchFamily="34" charset="0"/>
              </a:rPr>
              <a:t>The purpose that the writer chooses will determine the following:</a:t>
            </a:r>
          </a:p>
          <a:p>
            <a:pPr lvl="1"/>
            <a:r>
              <a:rPr lang="en-US" sz="3900" b="1" u="sng" dirty="0" smtClean="0">
                <a:latin typeface="Corbel" pitchFamily="34" charset="0"/>
              </a:rPr>
              <a:t>Style</a:t>
            </a:r>
            <a:r>
              <a:rPr lang="en-US" sz="3900" dirty="0" smtClean="0">
                <a:latin typeface="Corbel" pitchFamily="34" charset="0"/>
              </a:rPr>
              <a:t>- are any of the words in bold/italicized? </a:t>
            </a:r>
          </a:p>
          <a:p>
            <a:pPr lvl="1"/>
            <a:r>
              <a:rPr lang="en-US" sz="3900" b="1" u="sng" dirty="0" smtClean="0">
                <a:latin typeface="Corbel" pitchFamily="34" charset="0"/>
              </a:rPr>
              <a:t>Word choice</a:t>
            </a:r>
          </a:p>
          <a:p>
            <a:pPr lvl="1"/>
            <a:r>
              <a:rPr lang="en-US" sz="3900" b="1" u="sng" dirty="0" smtClean="0">
                <a:latin typeface="Corbel" pitchFamily="34" charset="0"/>
              </a:rPr>
              <a:t>Structure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Author’s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 smtClean="0">
                <a:latin typeface="Corbel" pitchFamily="34" charset="0"/>
              </a:rPr>
              <a:t>You can determine the author’s purpose by watching the clues in:</a:t>
            </a:r>
          </a:p>
          <a:p>
            <a:pPr lvl="1"/>
            <a:r>
              <a:rPr lang="en-US" sz="4400" b="1" u="sng" dirty="0" smtClean="0">
                <a:latin typeface="Corbel" pitchFamily="34" charset="0"/>
              </a:rPr>
              <a:t>Word choice</a:t>
            </a:r>
          </a:p>
          <a:p>
            <a:pPr lvl="1"/>
            <a:r>
              <a:rPr lang="en-US" sz="4400" b="1" u="sng" dirty="0" smtClean="0">
                <a:latin typeface="Corbel" pitchFamily="34" charset="0"/>
              </a:rPr>
              <a:t>Style</a:t>
            </a:r>
          </a:p>
          <a:p>
            <a:pPr lvl="1"/>
            <a:r>
              <a:rPr lang="en-US" sz="4400" b="1" u="sng" dirty="0" smtClean="0">
                <a:latin typeface="Corbel" pitchFamily="34" charset="0"/>
              </a:rPr>
              <a:t>Tone</a:t>
            </a:r>
          </a:p>
          <a:p>
            <a:pPr lvl="1"/>
            <a:r>
              <a:rPr lang="en-US" sz="4400" b="1" u="sng" dirty="0" smtClean="0">
                <a:latin typeface="Corbel" pitchFamily="34" charset="0"/>
              </a:rPr>
              <a:t>Point of view</a:t>
            </a:r>
          </a:p>
          <a:p>
            <a:pPr lvl="1"/>
            <a:r>
              <a:rPr lang="en-US" sz="4400" b="1" u="sng" dirty="0" smtClean="0">
                <a:latin typeface="Corbel" pitchFamily="34" charset="0"/>
              </a:rPr>
              <a:t>Structure</a:t>
            </a:r>
            <a:endParaRPr lang="en-US" sz="4400" b="1" u="sng" dirty="0" smtClean="0">
              <a:latin typeface="Corbe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600" b="1" u="sng" dirty="0" smtClean="0">
                <a:latin typeface="Bradley Hand ITC" pitchFamily="66" charset="0"/>
              </a:rPr>
              <a:t>PERSUADE</a:t>
            </a:r>
          </a:p>
          <a:p>
            <a:pPr lvl="1"/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To </a:t>
            </a:r>
            <a:r>
              <a:rPr lang="en-US" sz="3600" b="1" u="sng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convince 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the reader of a certain </a:t>
            </a:r>
            <a:r>
              <a:rPr lang="en-US" sz="3600" b="1" u="sng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point of view</a:t>
            </a:r>
          </a:p>
          <a:p>
            <a:pPr lvl="2"/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Tries to convince the reader to </a:t>
            </a:r>
            <a:r>
              <a:rPr lang="en-US" sz="3600" b="1" u="sng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agree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 with an opinion, but the author will probably use facts to </a:t>
            </a:r>
            <a:r>
              <a:rPr lang="en-US" sz="3600" b="1" u="sng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build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 a strong argument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.</a:t>
            </a:r>
            <a:endParaRPr lang="en-US" sz="3600" b="1" dirty="0" smtClean="0">
              <a:solidFill>
                <a:schemeClr val="tx2">
                  <a:lumMod val="75000"/>
                </a:schemeClr>
              </a:solidFill>
              <a:latin typeface="Bradley Hand ITC" pitchFamily="66" charset="0"/>
            </a:endParaRPr>
          </a:p>
        </p:txBody>
      </p:sp>
      <p:pic>
        <p:nvPicPr>
          <p:cNvPr id="53250" name="Picture 2" descr="C:\Documents and Settings\eyarborough\Local Settings\Temporary Internet Files\Content.IE5\UZS775VS\MC90028072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533400"/>
            <a:ext cx="1341379" cy="1803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PERSUADE</a:t>
            </a:r>
          </a:p>
          <a:p>
            <a:pPr lvl="2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Part of being a good reader is noticing what the writer </a:t>
            </a:r>
            <a:r>
              <a:rPr lang="en-US" sz="3200" b="1" u="sng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doesn’t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 say.</a:t>
            </a:r>
          </a:p>
          <a:p>
            <a:pPr lvl="2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If the author presents lots of facts, but they only inform you about </a:t>
            </a:r>
            <a:r>
              <a:rPr lang="en-US" sz="3200" b="1" u="sng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one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side of an issue, the purpose is probably to persuade.</a:t>
            </a:r>
          </a:p>
          <a:p>
            <a:pPr lvl="3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Examples: 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advertisements, editorials, essays, and campaign speeches</a:t>
            </a:r>
          </a:p>
          <a:p>
            <a:pPr lvl="1"/>
            <a:endParaRPr lang="en-US" dirty="0"/>
          </a:p>
        </p:txBody>
      </p:sp>
      <p:pic>
        <p:nvPicPr>
          <p:cNvPr id="4" name="Picture 2" descr="C:\Documents and Settings\eyarborough\Local Settings\Temporary Internet Files\Content.IE5\UZS775VS\MC90028072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228600"/>
            <a:ext cx="1341379" cy="1803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Bradley Hand ITC" pitchFamily="66" charset="0"/>
              </a:rPr>
              <a:t>INFORM</a:t>
            </a:r>
          </a:p>
          <a:p>
            <a:pPr lvl="1"/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To </a:t>
            </a:r>
            <a:r>
              <a:rPr lang="en-US" sz="4400" b="1" u="sng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teach</a:t>
            </a:r>
          </a:p>
          <a:p>
            <a:pPr lvl="1"/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To give </a:t>
            </a:r>
            <a:r>
              <a:rPr lang="en-US" sz="4400" b="1" u="sng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information </a:t>
            </a:r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to the </a:t>
            </a:r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reader</a:t>
            </a:r>
            <a:endParaRPr lang="en-US" sz="4400" b="1" dirty="0" smtClean="0">
              <a:solidFill>
                <a:schemeClr val="tx2">
                  <a:lumMod val="75000"/>
                </a:schemeClr>
              </a:solidFill>
              <a:latin typeface="Bradley Hand ITC" pitchFamily="66" charset="0"/>
            </a:endParaRPr>
          </a:p>
        </p:txBody>
      </p:sp>
      <p:pic>
        <p:nvPicPr>
          <p:cNvPr id="51206" name="Picture 6" descr="http://collegecandy.files.wordpress.com/2009/09/stack-of-boo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533400"/>
            <a:ext cx="2564137" cy="2498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INFORM</a:t>
            </a:r>
          </a:p>
          <a:p>
            <a:endParaRPr lang="en-US" dirty="0" smtClean="0"/>
          </a:p>
          <a:p>
            <a:pPr lvl="2"/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The writer leaves out his or her </a:t>
            </a:r>
            <a:r>
              <a:rPr lang="en-US" sz="3500" b="1" u="sng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personal opinions.</a:t>
            </a:r>
          </a:p>
          <a:p>
            <a:pPr lvl="2"/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The writing is </a:t>
            </a:r>
            <a:r>
              <a:rPr lang="en-US" sz="3500" b="1" u="sng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objective</a:t>
            </a:r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 and presents </a:t>
            </a:r>
            <a:r>
              <a:rPr lang="en-US" sz="3500" b="1" u="sng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both</a:t>
            </a:r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 sides of an issue</a:t>
            </a:r>
          </a:p>
          <a:p>
            <a:pPr lvl="3"/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Examples: </a:t>
            </a:r>
            <a:r>
              <a:rPr lang="en-US" sz="3500" b="1" i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news articles, textbooks, biographies, documentaries, book reports, instruction manuals, charts, graphs, tables, and maps</a:t>
            </a:r>
            <a:endParaRPr lang="en-US" sz="3500" b="1" dirty="0" smtClean="0">
              <a:solidFill>
                <a:schemeClr val="tx2">
                  <a:lumMod val="75000"/>
                </a:schemeClr>
              </a:solidFill>
              <a:latin typeface="Bradley Hand ITC" pitchFamily="66" charset="0"/>
            </a:endParaRPr>
          </a:p>
          <a:p>
            <a:pPr lvl="1"/>
            <a:endParaRPr lang="en-US" dirty="0"/>
          </a:p>
        </p:txBody>
      </p:sp>
      <p:pic>
        <p:nvPicPr>
          <p:cNvPr id="4" name="Picture 6" descr="http://collegecandy.files.wordpress.com/2009/09/stack-of-boo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6616" y="152400"/>
            <a:ext cx="2260184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400" b="1" dirty="0" smtClean="0">
                <a:latin typeface="Bradley Hand ITC" pitchFamily="66" charset="0"/>
              </a:rPr>
              <a:t>ENTERTAIN</a:t>
            </a:r>
          </a:p>
          <a:p>
            <a:pPr lvl="1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To hold the attention of the reader through </a:t>
            </a:r>
            <a:r>
              <a:rPr lang="en-US" sz="2400" b="1" u="sng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enjoyment</a:t>
            </a:r>
          </a:p>
          <a:p>
            <a:pPr lvl="1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Includes </a:t>
            </a:r>
            <a:r>
              <a:rPr lang="en-US" sz="2400" b="1" u="sng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fiction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, like mystery novels, as well as plays, poems, short stories, and comic books</a:t>
            </a:r>
          </a:p>
          <a:p>
            <a:pPr lvl="1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Will often include </a:t>
            </a:r>
            <a:r>
              <a:rPr lang="en-US" sz="2400" b="1" u="sng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factual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information, and they will often include the author’s </a:t>
            </a:r>
            <a:r>
              <a:rPr lang="en-US" sz="2400" b="1" u="sng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opinion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 or characters’ opinions, but, overall, the purpose is the reader’s </a:t>
            </a:r>
            <a:r>
              <a:rPr lang="en-US" sz="2400" b="1" u="sng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enjoyment</a:t>
            </a:r>
          </a:p>
          <a:p>
            <a:pPr lvl="1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Examples: novels, short stories, poetry and drama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Maiandra GD" pitchFamily="34" charset="0"/>
            </a:endParaRPr>
          </a:p>
        </p:txBody>
      </p:sp>
      <p:pic>
        <p:nvPicPr>
          <p:cNvPr id="54274" name="Picture 2" descr="C:\Documents and Settings\eyarborough\Local Settings\Temporary Internet Files\Content.IE5\DYZJM3QS\MC90005483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81000"/>
            <a:ext cx="2364464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145</TotalTime>
  <Words>288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What’s the purpose?</vt:lpstr>
      <vt:lpstr>Author’s Purpose</vt:lpstr>
      <vt:lpstr>Author’s Purpose</vt:lpstr>
      <vt:lpstr>To…</vt:lpstr>
      <vt:lpstr>To…</vt:lpstr>
      <vt:lpstr>To …</vt:lpstr>
      <vt:lpstr>To…</vt:lpstr>
      <vt:lpstr>To…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the purpose?</dc:title>
  <dc:creator>eyarborough</dc:creator>
  <cp:lastModifiedBy>eyarborough</cp:lastModifiedBy>
  <cp:revision>24</cp:revision>
  <dcterms:created xsi:type="dcterms:W3CDTF">2012-01-04T18:00:27Z</dcterms:created>
  <dcterms:modified xsi:type="dcterms:W3CDTF">2013-01-17T13:15:01Z</dcterms:modified>
</cp:coreProperties>
</file>