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82" r:id="rId3"/>
    <p:sldId id="257" r:id="rId4"/>
    <p:sldId id="276" r:id="rId5"/>
    <p:sldId id="277" r:id="rId6"/>
    <p:sldId id="258" r:id="rId7"/>
    <p:sldId id="259" r:id="rId8"/>
    <p:sldId id="284" r:id="rId9"/>
    <p:sldId id="285" r:id="rId10"/>
    <p:sldId id="286" r:id="rId11"/>
    <p:sldId id="287" r:id="rId12"/>
    <p:sldId id="269" r:id="rId13"/>
    <p:sldId id="274" r:id="rId14"/>
    <p:sldId id="270" r:id="rId15"/>
    <p:sldId id="289" r:id="rId16"/>
    <p:sldId id="271" r:id="rId17"/>
    <p:sldId id="272" r:id="rId18"/>
    <p:sldId id="273" r:id="rId19"/>
    <p:sldId id="260" r:id="rId20"/>
    <p:sldId id="261" r:id="rId21"/>
    <p:sldId id="264" r:id="rId22"/>
    <p:sldId id="265" r:id="rId23"/>
    <p:sldId id="266" r:id="rId24"/>
    <p:sldId id="267" r:id="rId25"/>
  </p:sldIdLst>
  <p:sldSz cx="9144000" cy="6858000" type="screen4x3"/>
  <p:notesSz cx="6858000" cy="90678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46" autoAdjust="0"/>
    <p:restoredTop sz="94737" autoAdjust="0"/>
  </p:normalViewPr>
  <p:slideViewPr>
    <p:cSldViewPr>
      <p:cViewPr>
        <p:scale>
          <a:sx n="60" d="100"/>
          <a:sy n="60" d="100"/>
        </p:scale>
        <p:origin x="-7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5059" name="Rectangle 3"/>
          <p:cNvSpPr>
            <a:spLocks noGrp="1" noChangeArrowheads="1"/>
          </p:cNvSpPr>
          <p:nvPr>
            <p:ph type="dt" sz="quarter"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ChangeArrowheads="1"/>
          </p:cNvSpPr>
          <p:nvPr>
            <p:ph type="ftr" sz="quarter" idx="2"/>
          </p:nvPr>
        </p:nvSpPr>
        <p:spPr bwMode="auto">
          <a:xfrm>
            <a:off x="0" y="86121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5061" name="Rectangle 5"/>
          <p:cNvSpPr>
            <a:spLocks noGrp="1" noChangeArrowheads="1"/>
          </p:cNvSpPr>
          <p:nvPr>
            <p:ph type="sldNum" sz="quarter" idx="3"/>
          </p:nvPr>
        </p:nvSpPr>
        <p:spPr bwMode="auto">
          <a:xfrm>
            <a:off x="3884613" y="86121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C5A0504-2EDD-432F-8C92-4D058AC7AD7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0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4025"/>
          </a:xfrm>
          <a:prstGeom prst="rect">
            <a:avLst/>
          </a:prstGeom>
        </p:spPr>
        <p:txBody>
          <a:bodyPr vert="horz" lIns="91440" tIns="45720" rIns="91440" bIns="45720" rtlCol="0"/>
          <a:lstStyle>
            <a:lvl1pPr algn="r">
              <a:defRPr sz="1200"/>
            </a:lvl1pPr>
          </a:lstStyle>
          <a:p>
            <a:pPr>
              <a:defRPr/>
            </a:pPr>
            <a:fld id="{03220430-C3F1-47C1-A905-360E88B3C89A}" type="datetimeFigureOut">
              <a:rPr lang="en-US"/>
              <a:pPr>
                <a:defRPr/>
              </a:pPr>
              <a:t>9/17/2012</a:t>
            </a:fld>
            <a:endParaRPr lang="en-US"/>
          </a:p>
        </p:txBody>
      </p:sp>
      <p:sp>
        <p:nvSpPr>
          <p:cNvPr id="4" name="Slide Image Placeholder 3"/>
          <p:cNvSpPr>
            <a:spLocks noGrp="1" noRot="1" noChangeAspect="1"/>
          </p:cNvSpPr>
          <p:nvPr>
            <p:ph type="sldImg" idx="2"/>
          </p:nvPr>
        </p:nvSpPr>
        <p:spPr>
          <a:xfrm>
            <a:off x="1162050" y="679450"/>
            <a:ext cx="4533900" cy="34004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06888"/>
            <a:ext cx="5486400" cy="408146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12188"/>
            <a:ext cx="2971800" cy="454025"/>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12188"/>
            <a:ext cx="2971800" cy="454025"/>
          </a:xfrm>
          <a:prstGeom prst="rect">
            <a:avLst/>
          </a:prstGeom>
        </p:spPr>
        <p:txBody>
          <a:bodyPr vert="horz" lIns="91440" tIns="45720" rIns="91440" bIns="45720" rtlCol="0" anchor="b"/>
          <a:lstStyle>
            <a:lvl1pPr algn="r">
              <a:defRPr sz="1200"/>
            </a:lvl1pPr>
          </a:lstStyle>
          <a:p>
            <a:pPr>
              <a:defRPr/>
            </a:pPr>
            <a:fld id="{12258200-A9A7-4148-A61F-D69CFBF845D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276B6DB-6288-426C-89D1-D4E671531AE4}" type="slidenum">
              <a:rPr lang="en-US" smtClean="0"/>
              <a:pPr/>
              <a:t>5</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xfrm>
            <a:off x="914400" y="4306888"/>
            <a:ext cx="5029200" cy="4081462"/>
          </a:xfrm>
          <a:noFill/>
        </p:spPr>
        <p:txBody>
          <a:bodyPr wrap="square" numCol="1" anchor="t" anchorCtr="0" compatLnSpc="1">
            <a:prstTxWarp prst="textNoShape">
              <a:avLst/>
            </a:prstTxWarp>
          </a:bodyPr>
          <a:lstStyle/>
          <a:p>
            <a:pPr eaLnBrk="1" hangingPunct="1">
              <a:spcBef>
                <a:spcPct val="0"/>
              </a:spcBef>
            </a:pPr>
            <a:r>
              <a:rPr lang="en-US" b="1" smtClean="0"/>
              <a:t>Exposition:</a:t>
            </a:r>
            <a:r>
              <a:rPr lang="en-US" smtClean="0"/>
              <a:t> The mood and conditions existing at the beginning of the story. The setting is identified. The main characters with their positions, circumstances and relationships to one another are established. The exciting force or initial conflict is introduced. Sometimes called the “Narrative HOOK” this begins the conflict that continues throughout the story.</a:t>
            </a:r>
          </a:p>
          <a:p>
            <a:pPr eaLnBrk="1" hangingPunct="1">
              <a:spcBef>
                <a:spcPct val="0"/>
              </a:spcBef>
            </a:pPr>
            <a:r>
              <a:rPr lang="en-US" b="1" smtClean="0"/>
              <a:t>Rising Action:</a:t>
            </a:r>
            <a:r>
              <a:rPr lang="en-US" smtClean="0"/>
              <a:t> The series of events, conflicts, and crises in the story that lead up to the climax, providing the progressive intensity, and complicate the conflict.</a:t>
            </a:r>
          </a:p>
          <a:p>
            <a:pPr eaLnBrk="1" hangingPunct="1">
              <a:spcBef>
                <a:spcPct val="0"/>
              </a:spcBef>
            </a:pPr>
            <a:r>
              <a:rPr lang="en-US" b="1" smtClean="0"/>
              <a:t>Climax: </a:t>
            </a:r>
            <a:r>
              <a:rPr lang="en-US" smtClean="0"/>
              <a:t>The turning point of the story. A crucial event takes place and from this point forward, the protagonist moves toward his inevitable end. The event may be either an action or a mental decision that the protagonist makes.</a:t>
            </a:r>
          </a:p>
          <a:p>
            <a:pPr eaLnBrk="1" hangingPunct="1">
              <a:spcBef>
                <a:spcPct val="0"/>
              </a:spcBef>
            </a:pPr>
            <a:r>
              <a:rPr lang="en-US" b="1" smtClean="0"/>
              <a:t>Falling Action: </a:t>
            </a:r>
            <a:r>
              <a:rPr lang="en-US" smtClean="0"/>
              <a:t>The events occurring from the time of the climax to the end of the story. The main character may encounter more conflicts in this part of the story, but the end is inevitable.</a:t>
            </a:r>
          </a:p>
          <a:p>
            <a:pPr eaLnBrk="1" hangingPunct="1">
              <a:spcBef>
                <a:spcPct val="0"/>
              </a:spcBef>
            </a:pPr>
            <a:r>
              <a:rPr lang="en-US" b="1" smtClean="0"/>
              <a:t>Resolution/Denouement: </a:t>
            </a:r>
            <a:r>
              <a:rPr lang="en-US" smtClean="0"/>
              <a:t>The tying up of loose ends and all of the threads in the story. The conclusion. The hero character either emerges triumphant or is defeated at this point.</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2.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3.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4.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3.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4.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5.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6.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7.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8.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9.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0.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9"/>
          <p:cNvGrpSpPr>
            <a:grpSpLocks/>
          </p:cNvGrpSpPr>
          <p:nvPr/>
        </p:nvGrpSpPr>
        <p:grpSpPr bwMode="auto">
          <a:xfrm>
            <a:off x="0" y="0"/>
            <a:ext cx="9144000" cy="6858000"/>
            <a:chOff x="0" y="0"/>
            <a:chExt cx="5760" cy="4320"/>
          </a:xfrm>
        </p:grpSpPr>
        <p:grpSp>
          <p:nvGrpSpPr>
            <p:cNvPr id="5" name="Group 26"/>
            <p:cNvGrpSpPr>
              <a:grpSpLocks/>
            </p:cNvGrpSpPr>
            <p:nvPr userDrawn="1"/>
          </p:nvGrpSpPr>
          <p:grpSpPr bwMode="auto">
            <a:xfrm>
              <a:off x="0" y="0"/>
              <a:ext cx="5568" cy="4320"/>
              <a:chOff x="0" y="0"/>
              <a:chExt cx="5568" cy="4320"/>
            </a:xfrm>
          </p:grpSpPr>
          <p:grpSp>
            <p:nvGrpSpPr>
              <p:cNvPr id="9" name="Group 30"/>
              <p:cNvGrpSpPr>
                <a:grpSpLocks/>
              </p:cNvGrpSpPr>
              <p:nvPr userDrawn="1"/>
            </p:nvGrpSpPr>
            <p:grpSpPr bwMode="auto">
              <a:xfrm>
                <a:off x="0" y="0"/>
                <a:ext cx="3216" cy="3072"/>
                <a:chOff x="0" y="0"/>
                <a:chExt cx="2928" cy="2784"/>
              </a:xfrm>
            </p:grpSpPr>
            <p:sp>
              <p:nvSpPr>
                <p:cNvPr id="22" name="Oval 4"/>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pPr>
                    <a:defRPr/>
                  </a:pPr>
                  <a:endParaRPr lang="en-US"/>
                </a:p>
              </p:txBody>
            </p:sp>
            <p:sp>
              <p:nvSpPr>
                <p:cNvPr id="23" name="Oval 5"/>
                <p:cNvSpPr>
                  <a:spLocks noChangeArrowheads="1"/>
                </p:cNvSpPr>
                <p:nvPr userDrawn="1"/>
              </p:nvSpPr>
              <p:spPr bwMode="auto">
                <a:xfrm>
                  <a:off x="240" y="240"/>
                  <a:ext cx="2445" cy="2304"/>
                </a:xfrm>
                <a:prstGeom prst="ellipse">
                  <a:avLst/>
                </a:prstGeom>
                <a:noFill/>
                <a:ln w="9525">
                  <a:solidFill>
                    <a:schemeClr val="accent1"/>
                  </a:solidFill>
                  <a:round/>
                  <a:headEnd/>
                  <a:tailEnd/>
                </a:ln>
                <a:effectLst/>
              </p:spPr>
              <p:txBody>
                <a:bodyPr wrap="none" anchor="ctr"/>
                <a:lstStyle/>
                <a:p>
                  <a:pPr>
                    <a:defRPr/>
                  </a:pPr>
                  <a:endParaRPr lang="en-US"/>
                </a:p>
              </p:txBody>
            </p:sp>
            <p:sp>
              <p:nvSpPr>
                <p:cNvPr id="24" name="Oval 6"/>
                <p:cNvSpPr>
                  <a:spLocks noChangeArrowheads="1"/>
                </p:cNvSpPr>
                <p:nvPr userDrawn="1"/>
              </p:nvSpPr>
              <p:spPr bwMode="auto">
                <a:xfrm>
                  <a:off x="480" y="480"/>
                  <a:ext cx="1968" cy="1822"/>
                </a:xfrm>
                <a:prstGeom prst="ellipse">
                  <a:avLst/>
                </a:prstGeom>
                <a:noFill/>
                <a:ln w="9525">
                  <a:solidFill>
                    <a:schemeClr val="accent1"/>
                  </a:solidFill>
                  <a:round/>
                  <a:headEnd/>
                  <a:tailEnd/>
                </a:ln>
                <a:effectLst/>
              </p:spPr>
              <p:txBody>
                <a:bodyPr wrap="none" anchor="ctr"/>
                <a:lstStyle/>
                <a:p>
                  <a:pPr>
                    <a:defRPr/>
                  </a:pPr>
                  <a:endParaRPr lang="en-US"/>
                </a:p>
              </p:txBody>
            </p:sp>
            <p:sp>
              <p:nvSpPr>
                <p:cNvPr id="25" name="Oval 7"/>
                <p:cNvSpPr>
                  <a:spLocks noChangeArrowheads="1"/>
                </p:cNvSpPr>
                <p:nvPr userDrawn="1"/>
              </p:nvSpPr>
              <p:spPr bwMode="auto">
                <a:xfrm>
                  <a:off x="720" y="720"/>
                  <a:ext cx="1488" cy="1348"/>
                </a:xfrm>
                <a:prstGeom prst="ellipse">
                  <a:avLst/>
                </a:prstGeom>
                <a:noFill/>
                <a:ln w="9525">
                  <a:solidFill>
                    <a:schemeClr val="accent1"/>
                  </a:solidFill>
                  <a:round/>
                  <a:headEnd/>
                  <a:tailEnd/>
                </a:ln>
                <a:effectLst/>
              </p:spPr>
              <p:txBody>
                <a:bodyPr wrap="none" anchor="ctr"/>
                <a:lstStyle/>
                <a:p>
                  <a:pPr>
                    <a:defRPr/>
                  </a:pPr>
                  <a:endParaRPr lang="en-US"/>
                </a:p>
              </p:txBody>
            </p:sp>
            <p:sp>
              <p:nvSpPr>
                <p:cNvPr id="26" name="Oval 8"/>
                <p:cNvSpPr>
                  <a:spLocks noChangeArrowheads="1"/>
                </p:cNvSpPr>
                <p:nvPr userDrawn="1"/>
              </p:nvSpPr>
              <p:spPr bwMode="auto">
                <a:xfrm>
                  <a:off x="912" y="912"/>
                  <a:ext cx="1103" cy="962"/>
                </a:xfrm>
                <a:prstGeom prst="ellipse">
                  <a:avLst/>
                </a:prstGeom>
                <a:noFill/>
                <a:ln w="9525">
                  <a:solidFill>
                    <a:schemeClr val="accent1"/>
                  </a:solidFill>
                  <a:prstDash val="sysDot"/>
                  <a:round/>
                  <a:headEnd/>
                  <a:tailEnd/>
                </a:ln>
                <a:effectLst/>
              </p:spPr>
              <p:txBody>
                <a:bodyPr wrap="none" anchor="ctr"/>
                <a:lstStyle/>
                <a:p>
                  <a:pPr>
                    <a:defRPr/>
                  </a:pPr>
                  <a:endParaRPr lang="en-US"/>
                </a:p>
              </p:txBody>
            </p:sp>
          </p:grpSp>
          <p:grpSp>
            <p:nvGrpSpPr>
              <p:cNvPr id="10" name="Group 9"/>
              <p:cNvGrpSpPr>
                <a:grpSpLocks/>
              </p:cNvGrpSpPr>
              <p:nvPr userDrawn="1"/>
            </p:nvGrpSpPr>
            <p:grpSpPr bwMode="auto">
              <a:xfrm>
                <a:off x="2016" y="2016"/>
                <a:ext cx="2448" cy="2304"/>
                <a:chOff x="0" y="0"/>
                <a:chExt cx="2928" cy="2784"/>
              </a:xfrm>
            </p:grpSpPr>
            <p:sp>
              <p:nvSpPr>
                <p:cNvPr id="17" name="Oval 10"/>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pPr>
                    <a:defRPr/>
                  </a:pPr>
                  <a:endParaRPr lang="en-US"/>
                </a:p>
              </p:txBody>
            </p:sp>
            <p:sp>
              <p:nvSpPr>
                <p:cNvPr id="18" name="Oval 11"/>
                <p:cNvSpPr>
                  <a:spLocks noChangeArrowheads="1"/>
                </p:cNvSpPr>
                <p:nvPr userDrawn="1"/>
              </p:nvSpPr>
              <p:spPr bwMode="auto">
                <a:xfrm>
                  <a:off x="240" y="240"/>
                  <a:ext cx="2447" cy="2303"/>
                </a:xfrm>
                <a:prstGeom prst="ellipse">
                  <a:avLst/>
                </a:prstGeom>
                <a:noFill/>
                <a:ln w="9525">
                  <a:solidFill>
                    <a:schemeClr val="accent1"/>
                  </a:solidFill>
                  <a:round/>
                  <a:headEnd/>
                  <a:tailEnd/>
                </a:ln>
                <a:effectLst/>
              </p:spPr>
              <p:txBody>
                <a:bodyPr wrap="none" anchor="ctr"/>
                <a:lstStyle/>
                <a:p>
                  <a:pPr>
                    <a:defRPr/>
                  </a:pPr>
                  <a:endParaRPr lang="en-US"/>
                </a:p>
              </p:txBody>
            </p:sp>
            <p:sp>
              <p:nvSpPr>
                <p:cNvPr id="19" name="Oval 12"/>
                <p:cNvSpPr>
                  <a:spLocks noChangeArrowheads="1"/>
                </p:cNvSpPr>
                <p:nvPr userDrawn="1"/>
              </p:nvSpPr>
              <p:spPr bwMode="auto">
                <a:xfrm>
                  <a:off x="480" y="480"/>
                  <a:ext cx="1970" cy="1826"/>
                </a:xfrm>
                <a:prstGeom prst="ellipse">
                  <a:avLst/>
                </a:prstGeom>
                <a:noFill/>
                <a:ln w="9525">
                  <a:solidFill>
                    <a:schemeClr val="accent1"/>
                  </a:solidFill>
                  <a:round/>
                  <a:headEnd/>
                  <a:tailEnd/>
                </a:ln>
                <a:effectLst/>
              </p:spPr>
              <p:txBody>
                <a:bodyPr wrap="none" anchor="ctr"/>
                <a:lstStyle/>
                <a:p>
                  <a:pPr>
                    <a:defRPr/>
                  </a:pPr>
                  <a:endParaRPr lang="en-US"/>
                </a:p>
              </p:txBody>
            </p:sp>
            <p:sp>
              <p:nvSpPr>
                <p:cNvPr id="20" name="Oval 13"/>
                <p:cNvSpPr>
                  <a:spLocks noChangeArrowheads="1"/>
                </p:cNvSpPr>
                <p:nvPr userDrawn="1"/>
              </p:nvSpPr>
              <p:spPr bwMode="auto">
                <a:xfrm>
                  <a:off x="720" y="720"/>
                  <a:ext cx="1488" cy="1344"/>
                </a:xfrm>
                <a:prstGeom prst="ellipse">
                  <a:avLst/>
                </a:prstGeom>
                <a:noFill/>
                <a:ln w="9525">
                  <a:solidFill>
                    <a:schemeClr val="accent1"/>
                  </a:solidFill>
                  <a:round/>
                  <a:headEnd/>
                  <a:tailEnd/>
                </a:ln>
                <a:effectLst/>
              </p:spPr>
              <p:txBody>
                <a:bodyPr wrap="none" anchor="ctr"/>
                <a:lstStyle/>
                <a:p>
                  <a:pPr>
                    <a:defRPr/>
                  </a:pPr>
                  <a:endParaRPr lang="en-US"/>
                </a:p>
              </p:txBody>
            </p:sp>
            <p:sp>
              <p:nvSpPr>
                <p:cNvPr id="21" name="Oval 14"/>
                <p:cNvSpPr>
                  <a:spLocks noChangeArrowheads="1"/>
                </p:cNvSpPr>
                <p:nvPr userDrawn="1"/>
              </p:nvSpPr>
              <p:spPr bwMode="auto">
                <a:xfrm>
                  <a:off x="911" y="912"/>
                  <a:ext cx="1105" cy="958"/>
                </a:xfrm>
                <a:prstGeom prst="ellipse">
                  <a:avLst/>
                </a:prstGeom>
                <a:noFill/>
                <a:ln w="9525">
                  <a:solidFill>
                    <a:schemeClr val="accent1"/>
                  </a:solidFill>
                  <a:prstDash val="sysDot"/>
                  <a:round/>
                  <a:headEnd/>
                  <a:tailEnd/>
                </a:ln>
                <a:effectLst/>
              </p:spPr>
              <p:txBody>
                <a:bodyPr wrap="none" anchor="ctr"/>
                <a:lstStyle/>
                <a:p>
                  <a:pPr>
                    <a:defRPr/>
                  </a:pPr>
                  <a:endParaRPr lang="en-US"/>
                </a:p>
              </p:txBody>
            </p:sp>
          </p:grpSp>
          <p:grpSp>
            <p:nvGrpSpPr>
              <p:cNvPr id="11" name="Group 15"/>
              <p:cNvGrpSpPr>
                <a:grpSpLocks/>
              </p:cNvGrpSpPr>
              <p:nvPr userDrawn="1"/>
            </p:nvGrpSpPr>
            <p:grpSpPr bwMode="auto">
              <a:xfrm>
                <a:off x="2832" y="96"/>
                <a:ext cx="2736" cy="2592"/>
                <a:chOff x="0" y="0"/>
                <a:chExt cx="2928" cy="2784"/>
              </a:xfrm>
            </p:grpSpPr>
            <p:sp>
              <p:nvSpPr>
                <p:cNvPr id="12" name="Oval 16"/>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pPr>
                    <a:defRPr/>
                  </a:pPr>
                  <a:endParaRPr lang="en-US"/>
                </a:p>
              </p:txBody>
            </p:sp>
            <p:sp>
              <p:nvSpPr>
                <p:cNvPr id="13" name="Oval 17"/>
                <p:cNvSpPr>
                  <a:spLocks noChangeArrowheads="1"/>
                </p:cNvSpPr>
                <p:nvPr userDrawn="1"/>
              </p:nvSpPr>
              <p:spPr bwMode="auto">
                <a:xfrm>
                  <a:off x="240" y="240"/>
                  <a:ext cx="2452" cy="2305"/>
                </a:xfrm>
                <a:prstGeom prst="ellipse">
                  <a:avLst/>
                </a:prstGeom>
                <a:noFill/>
                <a:ln w="9525">
                  <a:solidFill>
                    <a:schemeClr val="accent1"/>
                  </a:solidFill>
                  <a:round/>
                  <a:headEnd/>
                  <a:tailEnd/>
                </a:ln>
                <a:effectLst/>
              </p:spPr>
              <p:txBody>
                <a:bodyPr wrap="none" anchor="ctr"/>
                <a:lstStyle/>
                <a:p>
                  <a:pPr>
                    <a:defRPr/>
                  </a:pPr>
                  <a:endParaRPr lang="en-US"/>
                </a:p>
              </p:txBody>
            </p:sp>
            <p:sp>
              <p:nvSpPr>
                <p:cNvPr id="14" name="Oval 18"/>
                <p:cNvSpPr>
                  <a:spLocks noChangeArrowheads="1"/>
                </p:cNvSpPr>
                <p:nvPr userDrawn="1"/>
              </p:nvSpPr>
              <p:spPr bwMode="auto">
                <a:xfrm>
                  <a:off x="481" y="480"/>
                  <a:ext cx="1967" cy="1824"/>
                </a:xfrm>
                <a:prstGeom prst="ellipse">
                  <a:avLst/>
                </a:prstGeom>
                <a:noFill/>
                <a:ln w="9525">
                  <a:solidFill>
                    <a:schemeClr val="accent1"/>
                  </a:solidFill>
                  <a:round/>
                  <a:headEnd/>
                  <a:tailEnd/>
                </a:ln>
                <a:effectLst/>
              </p:spPr>
              <p:txBody>
                <a:bodyPr wrap="none" anchor="ctr"/>
                <a:lstStyle/>
                <a:p>
                  <a:pPr>
                    <a:defRPr/>
                  </a:pPr>
                  <a:endParaRPr lang="en-US"/>
                </a:p>
              </p:txBody>
            </p:sp>
            <p:sp>
              <p:nvSpPr>
                <p:cNvPr id="15" name="Oval 19"/>
                <p:cNvSpPr>
                  <a:spLocks noChangeArrowheads="1"/>
                </p:cNvSpPr>
                <p:nvPr userDrawn="1"/>
              </p:nvSpPr>
              <p:spPr bwMode="auto">
                <a:xfrm>
                  <a:off x="720" y="720"/>
                  <a:ext cx="1488" cy="1347"/>
                </a:xfrm>
                <a:prstGeom prst="ellipse">
                  <a:avLst/>
                </a:prstGeom>
                <a:noFill/>
                <a:ln w="9525">
                  <a:solidFill>
                    <a:schemeClr val="accent1"/>
                  </a:solidFill>
                  <a:round/>
                  <a:headEnd/>
                  <a:tailEnd/>
                </a:ln>
                <a:effectLst/>
              </p:spPr>
              <p:txBody>
                <a:bodyPr wrap="none" anchor="ctr"/>
                <a:lstStyle/>
                <a:p>
                  <a:pPr>
                    <a:defRPr/>
                  </a:pPr>
                  <a:endParaRPr lang="en-US"/>
                </a:p>
              </p:txBody>
            </p:sp>
            <p:sp>
              <p:nvSpPr>
                <p:cNvPr id="16" name="Oval 20"/>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p:spPr>
              <p:txBody>
                <a:bodyPr wrap="none" anchor="ctr"/>
                <a:lstStyle/>
                <a:p>
                  <a:pPr>
                    <a:defRPr/>
                  </a:pPr>
                  <a:endParaRPr lang="en-US"/>
                </a:p>
              </p:txBody>
            </p:sp>
          </p:grpSp>
        </p:grpSp>
        <p:sp>
          <p:nvSpPr>
            <p:cNvPr id="6" name="Line 26"/>
            <p:cNvSpPr>
              <a:spLocks noChangeShapeType="1"/>
            </p:cNvSpPr>
            <p:nvPr userDrawn="1"/>
          </p:nvSpPr>
          <p:spPr bwMode="auto">
            <a:xfrm flipH="1">
              <a:off x="0" y="1536"/>
              <a:ext cx="1584" cy="2160"/>
            </a:xfrm>
            <a:prstGeom prst="line">
              <a:avLst/>
            </a:prstGeom>
            <a:noFill/>
            <a:ln w="9525">
              <a:solidFill>
                <a:schemeClr val="accent1"/>
              </a:solidFill>
              <a:prstDash val="dash"/>
              <a:round/>
              <a:headEnd/>
              <a:tailEnd/>
            </a:ln>
            <a:effectLst/>
          </p:spPr>
          <p:txBody>
            <a:bodyPr wrap="none" anchor="ctr"/>
            <a:lstStyle/>
            <a:p>
              <a:pPr>
                <a:defRPr/>
              </a:pPr>
              <a:endParaRPr lang="en-US"/>
            </a:p>
          </p:txBody>
        </p:sp>
        <p:sp>
          <p:nvSpPr>
            <p:cNvPr id="7" name="Line 27"/>
            <p:cNvSpPr>
              <a:spLocks noChangeShapeType="1"/>
            </p:cNvSpPr>
            <p:nvPr userDrawn="1"/>
          </p:nvSpPr>
          <p:spPr bwMode="auto">
            <a:xfrm>
              <a:off x="4176" y="1392"/>
              <a:ext cx="1584" cy="1728"/>
            </a:xfrm>
            <a:prstGeom prst="line">
              <a:avLst/>
            </a:prstGeom>
            <a:noFill/>
            <a:ln w="9525">
              <a:solidFill>
                <a:schemeClr val="accent1"/>
              </a:solidFill>
              <a:prstDash val="dash"/>
              <a:round/>
              <a:headEnd/>
              <a:tailEnd/>
            </a:ln>
            <a:effectLst/>
          </p:spPr>
          <p:txBody>
            <a:bodyPr wrap="none" anchor="ctr"/>
            <a:lstStyle/>
            <a:p>
              <a:pPr>
                <a:defRPr/>
              </a:pPr>
              <a:endParaRPr lang="en-US"/>
            </a:p>
          </p:txBody>
        </p:sp>
        <p:sp>
          <p:nvSpPr>
            <p:cNvPr id="8" name="Line 28"/>
            <p:cNvSpPr>
              <a:spLocks noChangeShapeType="1"/>
            </p:cNvSpPr>
            <p:nvPr userDrawn="1"/>
          </p:nvSpPr>
          <p:spPr bwMode="auto">
            <a:xfrm flipV="1">
              <a:off x="3216" y="0"/>
              <a:ext cx="240" cy="3120"/>
            </a:xfrm>
            <a:prstGeom prst="line">
              <a:avLst/>
            </a:prstGeom>
            <a:noFill/>
            <a:ln w="9525">
              <a:solidFill>
                <a:schemeClr val="accent1"/>
              </a:solidFill>
              <a:round/>
              <a:headEnd/>
              <a:tailEnd/>
            </a:ln>
            <a:effectLst/>
          </p:spPr>
          <p:txBody>
            <a:bodyPr wrap="none" anchor="ctr"/>
            <a:lstStyle/>
            <a:p>
              <a:pPr>
                <a:defRPr/>
              </a:pPr>
              <a:endParaRPr lang="en-US"/>
            </a:p>
          </p:txBody>
        </p:sp>
      </p:grpSp>
      <p:sp>
        <p:nvSpPr>
          <p:cNvPr id="2069" name="Rectangle 21"/>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2070" name="Rectangle 2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7" name="Rectangle 23"/>
          <p:cNvSpPr>
            <a:spLocks noGrp="1" noChangeArrowheads="1"/>
          </p:cNvSpPr>
          <p:nvPr>
            <p:ph type="dt" sz="half" idx="10"/>
          </p:nvPr>
        </p:nvSpPr>
        <p:spPr/>
        <p:txBody>
          <a:bodyPr/>
          <a:lstStyle>
            <a:lvl1pPr>
              <a:defRPr b="0"/>
            </a:lvl1pPr>
          </a:lstStyle>
          <a:p>
            <a:pPr>
              <a:defRPr/>
            </a:pPr>
            <a:endParaRPr lang="en-US"/>
          </a:p>
        </p:txBody>
      </p:sp>
      <p:sp>
        <p:nvSpPr>
          <p:cNvPr id="28" name="Rectangle 24"/>
          <p:cNvSpPr>
            <a:spLocks noGrp="1" noChangeArrowheads="1"/>
          </p:cNvSpPr>
          <p:nvPr>
            <p:ph type="ftr" sz="quarter" idx="11"/>
          </p:nvPr>
        </p:nvSpPr>
        <p:spPr/>
        <p:txBody>
          <a:bodyPr/>
          <a:lstStyle>
            <a:lvl1pPr>
              <a:defRPr b="0"/>
            </a:lvl1pPr>
          </a:lstStyle>
          <a:p>
            <a:pPr>
              <a:defRPr/>
            </a:pPr>
            <a:endParaRPr lang="en-US"/>
          </a:p>
        </p:txBody>
      </p:sp>
      <p:sp>
        <p:nvSpPr>
          <p:cNvPr id="29" name="Rectangle 25"/>
          <p:cNvSpPr>
            <a:spLocks noGrp="1" noChangeArrowheads="1"/>
          </p:cNvSpPr>
          <p:nvPr>
            <p:ph type="sldNum" sz="quarter" idx="12"/>
          </p:nvPr>
        </p:nvSpPr>
        <p:spPr/>
        <p:txBody>
          <a:bodyPr/>
          <a:lstStyle>
            <a:lvl1pPr>
              <a:defRPr b="0"/>
            </a:lvl1pPr>
          </a:lstStyle>
          <a:p>
            <a:pPr>
              <a:defRPr/>
            </a:pPr>
            <a:fld id="{C06AEED4-A1D0-44FD-A896-FED435B25292}"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28DFAF-0E56-4F84-BEB0-05C48E0D1362}"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1B23-3437-4233-9492-82194E99A743}"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159264-E9C1-45FA-A703-140A71924154}"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4D421A0-5DBF-4E27-988E-74B9899EEC8C}"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F3CFA3-6798-423A-9220-99CE7E618E73}"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551EBA-42AD-4935-99EB-95E5153AD2BB}"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21F79D-FDEF-4C91-9BFC-4936E7D83AEA}"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64C08D2-F197-4C03-AF8C-869D51C0A929}"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9BD0091-A05D-4384-AAED-8CD47FA81626}"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4EA2150-B477-4BEC-92F2-78CF4BCDA50F}"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694BB6-EF93-498A-900E-D202D2CFC674}" type="slidenum">
              <a:rPr lang="en-US"/>
              <a:pPr>
                <a:defRPr/>
              </a:pPr>
              <a:t>‹#›</a:t>
            </a:fld>
            <a:endParaRPr lang="en-US"/>
          </a:p>
        </p:txBody>
      </p:sp>
    </p:spTree>
  </p:cSld>
  <p:clrMapOvr>
    <a:masterClrMapping/>
  </p:clrMapOvr>
  <p:transition spd="slow">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79CF57-821C-4E0A-B5B2-75CADB168429}" type="slidenum">
              <a:rPr lang="en-US"/>
              <a:pPr>
                <a:defRPr/>
              </a:pPr>
              <a:t>‹#›</a:t>
            </a:fld>
            <a:endParaRPr lang="en-US"/>
          </a:p>
        </p:txBody>
      </p:sp>
    </p:spTree>
  </p:cSld>
  <p:clrMapOvr>
    <a:masterClrMapping/>
  </p:clrMapOvr>
  <p:transition spd="slow">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050" name="Group 25"/>
          <p:cNvGrpSpPr>
            <a:grpSpLocks/>
          </p:cNvGrpSpPr>
          <p:nvPr/>
        </p:nvGrpSpPr>
        <p:grpSpPr bwMode="auto">
          <a:xfrm>
            <a:off x="0" y="0"/>
            <a:ext cx="8839200" cy="6858000"/>
            <a:chOff x="0" y="0"/>
            <a:chExt cx="5568" cy="4320"/>
          </a:xfrm>
        </p:grpSpPr>
        <p:grpSp>
          <p:nvGrpSpPr>
            <p:cNvPr id="2056" name="Group 12"/>
            <p:cNvGrpSpPr>
              <a:grpSpLocks/>
            </p:cNvGrpSpPr>
            <p:nvPr userDrawn="1"/>
          </p:nvGrpSpPr>
          <p:grpSpPr bwMode="auto">
            <a:xfrm>
              <a:off x="0" y="0"/>
              <a:ext cx="3216" cy="3072"/>
              <a:chOff x="0" y="0"/>
              <a:chExt cx="2928" cy="2784"/>
            </a:xfrm>
          </p:grpSpPr>
          <p:sp>
            <p:nvSpPr>
              <p:cNvPr id="1031" name="Oval 7"/>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pPr>
                  <a:defRPr/>
                </a:pPr>
                <a:endParaRPr lang="en-US"/>
              </a:p>
            </p:txBody>
          </p:sp>
          <p:sp>
            <p:nvSpPr>
              <p:cNvPr id="1032" name="Oval 8"/>
              <p:cNvSpPr>
                <a:spLocks noChangeArrowheads="1"/>
              </p:cNvSpPr>
              <p:nvPr userDrawn="1"/>
            </p:nvSpPr>
            <p:spPr bwMode="auto">
              <a:xfrm>
                <a:off x="240" y="240"/>
                <a:ext cx="2445" cy="2304"/>
              </a:xfrm>
              <a:prstGeom prst="ellipse">
                <a:avLst/>
              </a:prstGeom>
              <a:noFill/>
              <a:ln w="9525">
                <a:solidFill>
                  <a:schemeClr val="accent1"/>
                </a:solidFill>
                <a:round/>
                <a:headEnd/>
                <a:tailEnd/>
              </a:ln>
              <a:effectLst/>
            </p:spPr>
            <p:txBody>
              <a:bodyPr wrap="none" anchor="ctr"/>
              <a:lstStyle/>
              <a:p>
                <a:pPr>
                  <a:defRPr/>
                </a:pPr>
                <a:endParaRPr lang="en-US"/>
              </a:p>
            </p:txBody>
          </p:sp>
          <p:sp>
            <p:nvSpPr>
              <p:cNvPr id="1033" name="Oval 9"/>
              <p:cNvSpPr>
                <a:spLocks noChangeArrowheads="1"/>
              </p:cNvSpPr>
              <p:nvPr userDrawn="1"/>
            </p:nvSpPr>
            <p:spPr bwMode="auto">
              <a:xfrm>
                <a:off x="480" y="480"/>
                <a:ext cx="1968" cy="1822"/>
              </a:xfrm>
              <a:prstGeom prst="ellipse">
                <a:avLst/>
              </a:prstGeom>
              <a:noFill/>
              <a:ln w="9525">
                <a:solidFill>
                  <a:schemeClr val="accent1"/>
                </a:solidFill>
                <a:round/>
                <a:headEnd/>
                <a:tailEnd/>
              </a:ln>
              <a:effectLst/>
            </p:spPr>
            <p:txBody>
              <a:bodyPr wrap="none" anchor="ctr"/>
              <a:lstStyle/>
              <a:p>
                <a:pPr>
                  <a:defRPr/>
                </a:pPr>
                <a:endParaRPr lang="en-US"/>
              </a:p>
            </p:txBody>
          </p:sp>
          <p:sp>
            <p:nvSpPr>
              <p:cNvPr id="1034" name="Oval 10"/>
              <p:cNvSpPr>
                <a:spLocks noChangeArrowheads="1"/>
              </p:cNvSpPr>
              <p:nvPr userDrawn="1"/>
            </p:nvSpPr>
            <p:spPr bwMode="auto">
              <a:xfrm>
                <a:off x="720" y="720"/>
                <a:ext cx="1488" cy="1348"/>
              </a:xfrm>
              <a:prstGeom prst="ellipse">
                <a:avLst/>
              </a:prstGeom>
              <a:noFill/>
              <a:ln w="9525">
                <a:solidFill>
                  <a:schemeClr val="accent1"/>
                </a:solidFill>
                <a:round/>
                <a:headEnd/>
                <a:tailEnd/>
              </a:ln>
              <a:effectLst/>
            </p:spPr>
            <p:txBody>
              <a:bodyPr wrap="none" anchor="ctr"/>
              <a:lstStyle/>
              <a:p>
                <a:pPr>
                  <a:defRPr/>
                </a:pPr>
                <a:endParaRPr lang="en-US"/>
              </a:p>
            </p:txBody>
          </p:sp>
          <p:sp>
            <p:nvSpPr>
              <p:cNvPr id="1035" name="Oval 11"/>
              <p:cNvSpPr>
                <a:spLocks noChangeArrowheads="1"/>
              </p:cNvSpPr>
              <p:nvPr userDrawn="1"/>
            </p:nvSpPr>
            <p:spPr bwMode="auto">
              <a:xfrm>
                <a:off x="912" y="912"/>
                <a:ext cx="1103" cy="962"/>
              </a:xfrm>
              <a:prstGeom prst="ellipse">
                <a:avLst/>
              </a:prstGeom>
              <a:noFill/>
              <a:ln w="9525">
                <a:solidFill>
                  <a:schemeClr val="accent1"/>
                </a:solidFill>
                <a:prstDash val="sysDot"/>
                <a:round/>
                <a:headEnd/>
                <a:tailEnd/>
              </a:ln>
              <a:effectLst/>
            </p:spPr>
            <p:txBody>
              <a:bodyPr wrap="none" anchor="ctr"/>
              <a:lstStyle/>
              <a:p>
                <a:pPr>
                  <a:defRPr/>
                </a:pPr>
                <a:endParaRPr lang="en-US"/>
              </a:p>
            </p:txBody>
          </p:sp>
        </p:grpSp>
        <p:grpSp>
          <p:nvGrpSpPr>
            <p:cNvPr id="2057" name="Group 13"/>
            <p:cNvGrpSpPr>
              <a:grpSpLocks/>
            </p:cNvGrpSpPr>
            <p:nvPr userDrawn="1"/>
          </p:nvGrpSpPr>
          <p:grpSpPr bwMode="auto">
            <a:xfrm>
              <a:off x="2016" y="2016"/>
              <a:ext cx="2448" cy="2304"/>
              <a:chOff x="0" y="0"/>
              <a:chExt cx="2928" cy="2784"/>
            </a:xfrm>
          </p:grpSpPr>
          <p:sp>
            <p:nvSpPr>
              <p:cNvPr id="1038" name="Oval 14"/>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pPr>
                  <a:defRPr/>
                </a:pPr>
                <a:endParaRPr lang="en-US"/>
              </a:p>
            </p:txBody>
          </p:sp>
          <p:sp>
            <p:nvSpPr>
              <p:cNvPr id="1039" name="Oval 15"/>
              <p:cNvSpPr>
                <a:spLocks noChangeArrowheads="1"/>
              </p:cNvSpPr>
              <p:nvPr userDrawn="1"/>
            </p:nvSpPr>
            <p:spPr bwMode="auto">
              <a:xfrm>
                <a:off x="240" y="240"/>
                <a:ext cx="2447" cy="2303"/>
              </a:xfrm>
              <a:prstGeom prst="ellipse">
                <a:avLst/>
              </a:prstGeom>
              <a:noFill/>
              <a:ln w="9525">
                <a:solidFill>
                  <a:schemeClr val="accent1"/>
                </a:solidFill>
                <a:round/>
                <a:headEnd/>
                <a:tailEnd/>
              </a:ln>
              <a:effectLst/>
            </p:spPr>
            <p:txBody>
              <a:bodyPr wrap="none" anchor="ctr"/>
              <a:lstStyle/>
              <a:p>
                <a:pPr>
                  <a:defRPr/>
                </a:pPr>
                <a:endParaRPr lang="en-US"/>
              </a:p>
            </p:txBody>
          </p:sp>
          <p:sp>
            <p:nvSpPr>
              <p:cNvPr id="1040" name="Oval 16"/>
              <p:cNvSpPr>
                <a:spLocks noChangeArrowheads="1"/>
              </p:cNvSpPr>
              <p:nvPr userDrawn="1"/>
            </p:nvSpPr>
            <p:spPr bwMode="auto">
              <a:xfrm>
                <a:off x="480" y="480"/>
                <a:ext cx="1970" cy="1826"/>
              </a:xfrm>
              <a:prstGeom prst="ellipse">
                <a:avLst/>
              </a:prstGeom>
              <a:noFill/>
              <a:ln w="9525">
                <a:solidFill>
                  <a:schemeClr val="accent1"/>
                </a:solidFill>
                <a:round/>
                <a:headEnd/>
                <a:tailEnd/>
              </a:ln>
              <a:effectLst/>
            </p:spPr>
            <p:txBody>
              <a:bodyPr wrap="none" anchor="ctr"/>
              <a:lstStyle/>
              <a:p>
                <a:pPr>
                  <a:defRPr/>
                </a:pPr>
                <a:endParaRPr lang="en-US"/>
              </a:p>
            </p:txBody>
          </p:sp>
          <p:sp>
            <p:nvSpPr>
              <p:cNvPr id="1041" name="Oval 17"/>
              <p:cNvSpPr>
                <a:spLocks noChangeArrowheads="1"/>
              </p:cNvSpPr>
              <p:nvPr userDrawn="1"/>
            </p:nvSpPr>
            <p:spPr bwMode="auto">
              <a:xfrm>
                <a:off x="720" y="720"/>
                <a:ext cx="1488" cy="1344"/>
              </a:xfrm>
              <a:prstGeom prst="ellipse">
                <a:avLst/>
              </a:prstGeom>
              <a:noFill/>
              <a:ln w="9525">
                <a:solidFill>
                  <a:schemeClr val="accent1"/>
                </a:solidFill>
                <a:round/>
                <a:headEnd/>
                <a:tailEnd/>
              </a:ln>
              <a:effectLst/>
            </p:spPr>
            <p:txBody>
              <a:bodyPr wrap="none" anchor="ctr"/>
              <a:lstStyle/>
              <a:p>
                <a:pPr>
                  <a:defRPr/>
                </a:pPr>
                <a:endParaRPr lang="en-US"/>
              </a:p>
            </p:txBody>
          </p:sp>
          <p:sp>
            <p:nvSpPr>
              <p:cNvPr id="1042" name="Oval 18"/>
              <p:cNvSpPr>
                <a:spLocks noChangeArrowheads="1"/>
              </p:cNvSpPr>
              <p:nvPr userDrawn="1"/>
            </p:nvSpPr>
            <p:spPr bwMode="auto">
              <a:xfrm>
                <a:off x="911" y="912"/>
                <a:ext cx="1105" cy="958"/>
              </a:xfrm>
              <a:prstGeom prst="ellipse">
                <a:avLst/>
              </a:prstGeom>
              <a:noFill/>
              <a:ln w="9525">
                <a:solidFill>
                  <a:schemeClr val="accent1"/>
                </a:solidFill>
                <a:prstDash val="sysDot"/>
                <a:round/>
                <a:headEnd/>
                <a:tailEnd/>
              </a:ln>
              <a:effectLst/>
            </p:spPr>
            <p:txBody>
              <a:bodyPr wrap="none" anchor="ctr"/>
              <a:lstStyle/>
              <a:p>
                <a:pPr>
                  <a:defRPr/>
                </a:pPr>
                <a:endParaRPr lang="en-US"/>
              </a:p>
            </p:txBody>
          </p:sp>
        </p:grpSp>
        <p:grpSp>
          <p:nvGrpSpPr>
            <p:cNvPr id="2058" name="Group 19"/>
            <p:cNvGrpSpPr>
              <a:grpSpLocks/>
            </p:cNvGrpSpPr>
            <p:nvPr userDrawn="1"/>
          </p:nvGrpSpPr>
          <p:grpSpPr bwMode="auto">
            <a:xfrm>
              <a:off x="2832" y="96"/>
              <a:ext cx="2736" cy="2592"/>
              <a:chOff x="0" y="0"/>
              <a:chExt cx="2928" cy="2784"/>
            </a:xfrm>
          </p:grpSpPr>
          <p:sp>
            <p:nvSpPr>
              <p:cNvPr id="1044" name="Oval 20"/>
              <p:cNvSpPr>
                <a:spLocks noChangeArrowheads="1"/>
              </p:cNvSpPr>
              <p:nvPr userDrawn="1"/>
            </p:nvSpPr>
            <p:spPr bwMode="auto">
              <a:xfrm>
                <a:off x="0" y="0"/>
                <a:ext cx="2928" cy="2784"/>
              </a:xfrm>
              <a:prstGeom prst="ellipse">
                <a:avLst/>
              </a:prstGeom>
              <a:noFill/>
              <a:ln w="9525">
                <a:solidFill>
                  <a:schemeClr val="accent1"/>
                </a:solidFill>
                <a:round/>
                <a:headEnd/>
                <a:tailEnd/>
              </a:ln>
              <a:effectLst/>
            </p:spPr>
            <p:txBody>
              <a:bodyPr wrap="none" anchor="ctr"/>
              <a:lstStyle/>
              <a:p>
                <a:pPr>
                  <a:defRPr/>
                </a:pPr>
                <a:endParaRPr lang="en-US"/>
              </a:p>
            </p:txBody>
          </p:sp>
          <p:sp>
            <p:nvSpPr>
              <p:cNvPr id="1045" name="Oval 21"/>
              <p:cNvSpPr>
                <a:spLocks noChangeArrowheads="1"/>
              </p:cNvSpPr>
              <p:nvPr userDrawn="1"/>
            </p:nvSpPr>
            <p:spPr bwMode="auto">
              <a:xfrm>
                <a:off x="240" y="240"/>
                <a:ext cx="2452" cy="2305"/>
              </a:xfrm>
              <a:prstGeom prst="ellipse">
                <a:avLst/>
              </a:prstGeom>
              <a:noFill/>
              <a:ln w="9525">
                <a:solidFill>
                  <a:schemeClr val="accent1"/>
                </a:solidFill>
                <a:round/>
                <a:headEnd/>
                <a:tailEnd/>
              </a:ln>
              <a:effectLst/>
            </p:spPr>
            <p:txBody>
              <a:bodyPr wrap="none" anchor="ctr"/>
              <a:lstStyle/>
              <a:p>
                <a:pPr>
                  <a:defRPr/>
                </a:pPr>
                <a:endParaRPr lang="en-US"/>
              </a:p>
            </p:txBody>
          </p:sp>
          <p:sp>
            <p:nvSpPr>
              <p:cNvPr id="1046" name="Oval 22"/>
              <p:cNvSpPr>
                <a:spLocks noChangeArrowheads="1"/>
              </p:cNvSpPr>
              <p:nvPr userDrawn="1"/>
            </p:nvSpPr>
            <p:spPr bwMode="auto">
              <a:xfrm>
                <a:off x="481" y="480"/>
                <a:ext cx="1967" cy="1824"/>
              </a:xfrm>
              <a:prstGeom prst="ellipse">
                <a:avLst/>
              </a:prstGeom>
              <a:noFill/>
              <a:ln w="9525">
                <a:solidFill>
                  <a:schemeClr val="accent1"/>
                </a:solidFill>
                <a:round/>
                <a:headEnd/>
                <a:tailEnd/>
              </a:ln>
              <a:effectLst/>
            </p:spPr>
            <p:txBody>
              <a:bodyPr wrap="none" anchor="ctr"/>
              <a:lstStyle/>
              <a:p>
                <a:pPr>
                  <a:defRPr/>
                </a:pPr>
                <a:endParaRPr lang="en-US"/>
              </a:p>
            </p:txBody>
          </p:sp>
          <p:sp>
            <p:nvSpPr>
              <p:cNvPr id="1047" name="Oval 23"/>
              <p:cNvSpPr>
                <a:spLocks noChangeArrowheads="1"/>
              </p:cNvSpPr>
              <p:nvPr userDrawn="1"/>
            </p:nvSpPr>
            <p:spPr bwMode="auto">
              <a:xfrm>
                <a:off x="720" y="720"/>
                <a:ext cx="1488" cy="1347"/>
              </a:xfrm>
              <a:prstGeom prst="ellipse">
                <a:avLst/>
              </a:prstGeom>
              <a:noFill/>
              <a:ln w="9525">
                <a:solidFill>
                  <a:schemeClr val="accent1"/>
                </a:solidFill>
                <a:round/>
                <a:headEnd/>
                <a:tailEnd/>
              </a:ln>
              <a:effectLst/>
            </p:spPr>
            <p:txBody>
              <a:bodyPr wrap="none" anchor="ctr"/>
              <a:lstStyle/>
              <a:p>
                <a:pPr>
                  <a:defRPr/>
                </a:pPr>
                <a:endParaRPr lang="en-US"/>
              </a:p>
            </p:txBody>
          </p:sp>
          <p:sp>
            <p:nvSpPr>
              <p:cNvPr id="1048" name="Oval 24"/>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p:spPr>
            <p:txBody>
              <a:bodyPr wrap="none" anchor="ctr"/>
              <a:lstStyle/>
              <a:p>
                <a:pPr>
                  <a:defRPr/>
                </a:pPr>
                <a:endParaRPr lang="en-US"/>
              </a:p>
            </p:txBody>
          </p:sp>
        </p:grpSp>
      </p:grpSp>
      <p:sp>
        <p:nvSpPr>
          <p:cNvPr id="2051"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vl1pPr>
          </a:lstStyle>
          <a:p>
            <a:pPr>
              <a:defRPr/>
            </a:pPr>
            <a:fld id="{A2C2E156-10C0-4491-8F26-E7C77FD282B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7"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ransition spd="slow">
    <p:sndAc>
      <p:stSnd>
        <p:snd r:embed="rId15" name="chimes.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11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110000"/>
        <a:buChar char="•"/>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110000"/>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fontAlgn="base">
        <a:spcBef>
          <a:spcPct val="20000"/>
        </a:spcBef>
        <a:spcAft>
          <a:spcPct val="0"/>
        </a:spcAft>
        <a:buClr>
          <a:schemeClr val="tx1"/>
        </a:buClr>
        <a:buChar char="•"/>
        <a:defRPr sz="2000">
          <a:solidFill>
            <a:schemeClr val="tx1"/>
          </a:solidFill>
          <a:latin typeface="+mn-lt"/>
        </a:defRPr>
      </a:lvl6pPr>
      <a:lvl7pPr marL="2971800" indent="-228600" algn="l" rtl="0" fontAlgn="base">
        <a:spcBef>
          <a:spcPct val="20000"/>
        </a:spcBef>
        <a:spcAft>
          <a:spcPct val="0"/>
        </a:spcAft>
        <a:buClr>
          <a:schemeClr val="tx1"/>
        </a:buClr>
        <a:buChar char="•"/>
        <a:defRPr sz="2000">
          <a:solidFill>
            <a:schemeClr val="tx1"/>
          </a:solidFill>
          <a:latin typeface="+mn-lt"/>
        </a:defRPr>
      </a:lvl7pPr>
      <a:lvl8pPr marL="3429000" indent="-228600" algn="l" rtl="0" fontAlgn="base">
        <a:spcBef>
          <a:spcPct val="20000"/>
        </a:spcBef>
        <a:spcAft>
          <a:spcPct val="0"/>
        </a:spcAft>
        <a:buClr>
          <a:schemeClr val="tx1"/>
        </a:buClr>
        <a:buChar char="•"/>
        <a:defRPr sz="2000">
          <a:solidFill>
            <a:schemeClr val="tx1"/>
          </a:solidFill>
          <a:latin typeface="+mn-lt"/>
        </a:defRPr>
      </a:lvl8pPr>
      <a:lvl9pPr marL="3886200" indent="-228600" algn="l" rtl="0" fontAlgn="base">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image" Target="../media/image1.wmf"/><Relationship Id="rId7" Type="http://schemas.openxmlformats.org/officeDocument/2006/relationships/slide" Target="slide7.xml"/><Relationship Id="rId2" Type="http://schemas.openxmlformats.org/officeDocument/2006/relationships/audio" Target="../media/audio7.wav"/><Relationship Id="rId1" Type="http://schemas.openxmlformats.org/officeDocument/2006/relationships/slideLayout" Target="../slideLayouts/slideLayout6.xml"/><Relationship Id="rId6" Type="http://schemas.openxmlformats.org/officeDocument/2006/relationships/slide" Target="slide20.xml"/><Relationship Id="rId5" Type="http://schemas.openxmlformats.org/officeDocument/2006/relationships/slide" Target="slide6.xml"/><Relationship Id="rId4" Type="http://schemas.openxmlformats.org/officeDocument/2006/relationships/slide" Target="slide3.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4.wav"/><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13.wav"/><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3.wav"/><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3.wav"/><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3.wav"/><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3.wav"/><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3.wav"/><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3.wav"/><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4.wav"/><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4.wav"/><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4.wav"/><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0"/>
            <a:ext cx="7772400" cy="1143000"/>
          </a:xfrm>
        </p:spPr>
        <p:txBody>
          <a:bodyPr/>
          <a:lstStyle/>
          <a:p>
            <a:pPr eaLnBrk="1" hangingPunct="1"/>
            <a:r>
              <a:rPr lang="en-US" sz="6000" b="1" smtClean="0">
                <a:solidFill>
                  <a:srgbClr val="FFFF00"/>
                </a:solidFill>
                <a:latin typeface="Jokerman" pitchFamily="82" charset="0"/>
              </a:rPr>
              <a:t>Elements of Fiction</a:t>
            </a:r>
          </a:p>
        </p:txBody>
      </p:sp>
      <p:pic>
        <p:nvPicPr>
          <p:cNvPr id="9219" name="Picture 4" descr="PE00551_"/>
          <p:cNvPicPr>
            <a:picLocks noChangeAspect="1" noChangeArrowheads="1"/>
          </p:cNvPicPr>
          <p:nvPr/>
        </p:nvPicPr>
        <p:blipFill>
          <a:blip r:embed="rId3" cstate="print"/>
          <a:srcRect/>
          <a:stretch>
            <a:fillRect/>
          </a:stretch>
        </p:blipFill>
        <p:spPr bwMode="auto">
          <a:xfrm>
            <a:off x="2209800" y="1295400"/>
            <a:ext cx="4149725" cy="3814763"/>
          </a:xfrm>
          <a:prstGeom prst="rect">
            <a:avLst/>
          </a:prstGeom>
          <a:noFill/>
          <a:ln w="9525">
            <a:noFill/>
            <a:miter lim="800000"/>
            <a:headEnd/>
            <a:tailEnd/>
          </a:ln>
        </p:spPr>
      </p:pic>
      <p:sp>
        <p:nvSpPr>
          <p:cNvPr id="9220" name="Text Box 12"/>
          <p:cNvSpPr txBox="1">
            <a:spLocks noChangeArrowheads="1"/>
          </p:cNvSpPr>
          <p:nvPr/>
        </p:nvSpPr>
        <p:spPr bwMode="auto">
          <a:xfrm>
            <a:off x="0" y="2514600"/>
            <a:ext cx="1752600" cy="1187450"/>
          </a:xfrm>
          <a:prstGeom prst="rect">
            <a:avLst/>
          </a:prstGeom>
          <a:noFill/>
          <a:ln w="9525">
            <a:noFill/>
            <a:miter lim="800000"/>
            <a:headEnd/>
            <a:tailEnd/>
          </a:ln>
        </p:spPr>
        <p:txBody>
          <a:bodyPr>
            <a:spAutoFit/>
          </a:bodyPr>
          <a:lstStyle/>
          <a:p>
            <a:pPr algn="ctr">
              <a:spcBef>
                <a:spcPct val="50000"/>
              </a:spcBef>
            </a:pPr>
            <a:r>
              <a:rPr lang="en-US" b="1">
                <a:solidFill>
                  <a:srgbClr val="FFFF00"/>
                </a:solidFill>
                <a:latin typeface="Comic Sans MS" pitchFamily="66" charset="0"/>
              </a:rPr>
              <a:t>Click     for Guidelines</a:t>
            </a:r>
          </a:p>
        </p:txBody>
      </p:sp>
      <p:sp>
        <p:nvSpPr>
          <p:cNvPr id="9221" name="AutoShape 14">
            <a:hlinkClick r:id="rId4" action="ppaction://hlinksldjump" highlightClick="1"/>
          </p:cNvPr>
          <p:cNvSpPr>
            <a:spLocks noChangeArrowheads="1"/>
          </p:cNvSpPr>
          <p:nvPr/>
        </p:nvSpPr>
        <p:spPr bwMode="auto">
          <a:xfrm>
            <a:off x="1295400" y="2438400"/>
            <a:ext cx="533400" cy="533400"/>
          </a:xfrm>
          <a:prstGeom prst="actionButtonInformation">
            <a:avLst/>
          </a:prstGeom>
          <a:solidFill>
            <a:schemeClr val="accent1"/>
          </a:solidFill>
          <a:ln w="9525">
            <a:solidFill>
              <a:schemeClr val="tx1"/>
            </a:solidFill>
            <a:miter lim="800000"/>
            <a:headEnd/>
            <a:tailEnd/>
          </a:ln>
        </p:spPr>
        <p:txBody>
          <a:bodyPr wrap="none" anchor="ctr"/>
          <a:lstStyle/>
          <a:p>
            <a:endParaRPr lang="en-US"/>
          </a:p>
        </p:txBody>
      </p:sp>
      <p:sp>
        <p:nvSpPr>
          <p:cNvPr id="9222" name="AutoShape 18">
            <a:hlinkClick r:id="rId4" action="ppaction://hlinksldjump" highlightClick="1"/>
          </p:cNvPr>
          <p:cNvSpPr>
            <a:spLocks noChangeArrowheads="1"/>
          </p:cNvSpPr>
          <p:nvPr/>
        </p:nvSpPr>
        <p:spPr bwMode="auto">
          <a:xfrm>
            <a:off x="3733800" y="1524000"/>
            <a:ext cx="685800" cy="381000"/>
          </a:xfrm>
          <a:prstGeom prst="actionButtonBlank">
            <a:avLst/>
          </a:prstGeom>
          <a:solidFill>
            <a:schemeClr val="accent1"/>
          </a:solidFill>
          <a:ln w="9525">
            <a:solidFill>
              <a:schemeClr val="tx1"/>
            </a:solidFill>
            <a:miter lim="800000"/>
            <a:headEnd/>
            <a:tailEnd/>
          </a:ln>
        </p:spPr>
        <p:txBody>
          <a:bodyPr wrap="none" anchor="ctr"/>
          <a:lstStyle/>
          <a:p>
            <a:pPr algn="ctr"/>
            <a:r>
              <a:rPr lang="en-US"/>
              <a:t>Plot</a:t>
            </a:r>
          </a:p>
        </p:txBody>
      </p:sp>
      <p:sp>
        <p:nvSpPr>
          <p:cNvPr id="9223" name="AutoShape 19">
            <a:hlinkClick r:id="rId5" action="ppaction://hlinksldjump" highlightClick="1"/>
          </p:cNvPr>
          <p:cNvSpPr>
            <a:spLocks noChangeArrowheads="1"/>
          </p:cNvSpPr>
          <p:nvPr/>
        </p:nvSpPr>
        <p:spPr bwMode="auto">
          <a:xfrm>
            <a:off x="4724400" y="1371600"/>
            <a:ext cx="1066800" cy="304800"/>
          </a:xfrm>
          <a:prstGeom prst="actionButtonBlank">
            <a:avLst/>
          </a:prstGeom>
          <a:solidFill>
            <a:schemeClr val="accent1"/>
          </a:solidFill>
          <a:ln w="9525">
            <a:solidFill>
              <a:schemeClr val="tx1"/>
            </a:solidFill>
            <a:miter lim="800000"/>
            <a:headEnd/>
            <a:tailEnd/>
          </a:ln>
        </p:spPr>
        <p:txBody>
          <a:bodyPr wrap="none" anchor="ctr"/>
          <a:lstStyle/>
          <a:p>
            <a:pPr algn="ctr"/>
            <a:r>
              <a:rPr lang="en-US"/>
              <a:t>Theme</a:t>
            </a:r>
          </a:p>
        </p:txBody>
      </p:sp>
      <p:sp>
        <p:nvSpPr>
          <p:cNvPr id="9224" name="AutoShape 20">
            <a:hlinkClick r:id="rId6" action="ppaction://hlinksldjump" highlightClick="1"/>
          </p:cNvPr>
          <p:cNvSpPr>
            <a:spLocks noChangeArrowheads="1"/>
          </p:cNvSpPr>
          <p:nvPr/>
        </p:nvSpPr>
        <p:spPr bwMode="auto">
          <a:xfrm>
            <a:off x="5943600" y="1752600"/>
            <a:ext cx="990600" cy="457200"/>
          </a:xfrm>
          <a:prstGeom prst="actionButtonBlank">
            <a:avLst/>
          </a:prstGeom>
          <a:solidFill>
            <a:schemeClr val="accent1"/>
          </a:solidFill>
          <a:ln w="9525">
            <a:solidFill>
              <a:schemeClr val="tx1"/>
            </a:solidFill>
            <a:miter lim="800000"/>
            <a:headEnd/>
            <a:tailEnd/>
          </a:ln>
        </p:spPr>
        <p:txBody>
          <a:bodyPr wrap="none" anchor="ctr"/>
          <a:lstStyle/>
          <a:p>
            <a:pPr algn="ctr"/>
            <a:r>
              <a:rPr lang="en-US"/>
              <a:t>Setting</a:t>
            </a:r>
          </a:p>
        </p:txBody>
      </p:sp>
      <p:sp>
        <p:nvSpPr>
          <p:cNvPr id="9225" name="AutoShape 21">
            <a:hlinkClick r:id="rId7" action="ppaction://hlinksldjump" highlightClick="1"/>
          </p:cNvPr>
          <p:cNvSpPr>
            <a:spLocks noChangeArrowheads="1"/>
          </p:cNvSpPr>
          <p:nvPr/>
        </p:nvSpPr>
        <p:spPr bwMode="auto">
          <a:xfrm>
            <a:off x="6096000" y="2438400"/>
            <a:ext cx="2209800" cy="457200"/>
          </a:xfrm>
          <a:prstGeom prst="actionButtonBlank">
            <a:avLst/>
          </a:prstGeom>
          <a:solidFill>
            <a:schemeClr val="accent1"/>
          </a:solidFill>
          <a:ln w="9525">
            <a:solidFill>
              <a:schemeClr val="tx1"/>
            </a:solidFill>
            <a:miter lim="800000"/>
            <a:headEnd/>
            <a:tailEnd/>
          </a:ln>
        </p:spPr>
        <p:txBody>
          <a:bodyPr wrap="none" anchor="ctr"/>
          <a:lstStyle/>
          <a:p>
            <a:pPr algn="ctr"/>
            <a:r>
              <a:rPr lang="en-US"/>
              <a:t>Characterization</a:t>
            </a:r>
          </a:p>
        </p:txBody>
      </p:sp>
      <p:sp>
        <p:nvSpPr>
          <p:cNvPr id="9226" name="AutoShape 22">
            <a:hlinkClick r:id="rId8" action="ppaction://hlinksldjump" highlightClick="1"/>
          </p:cNvPr>
          <p:cNvSpPr>
            <a:spLocks noChangeArrowheads="1"/>
          </p:cNvSpPr>
          <p:nvPr/>
        </p:nvSpPr>
        <p:spPr bwMode="auto">
          <a:xfrm>
            <a:off x="5791200" y="3505200"/>
            <a:ext cx="1524000" cy="381000"/>
          </a:xfrm>
          <a:prstGeom prst="actionButtonBlank">
            <a:avLst/>
          </a:prstGeom>
          <a:solidFill>
            <a:schemeClr val="accent1"/>
          </a:solidFill>
          <a:ln w="9525">
            <a:solidFill>
              <a:schemeClr val="tx1"/>
            </a:solidFill>
            <a:miter lim="800000"/>
            <a:headEnd/>
            <a:tailEnd/>
          </a:ln>
        </p:spPr>
        <p:txBody>
          <a:bodyPr wrap="none" anchor="ctr"/>
          <a:lstStyle/>
          <a:p>
            <a:pPr algn="ctr"/>
            <a:r>
              <a:rPr lang="en-US"/>
              <a:t>Narration</a:t>
            </a:r>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0"/>
            <a:ext cx="7772400" cy="1143000"/>
          </a:xfrm>
        </p:spPr>
        <p:txBody>
          <a:bodyPr/>
          <a:lstStyle/>
          <a:p>
            <a:pPr eaLnBrk="1" hangingPunct="1"/>
            <a:r>
              <a:rPr lang="en-US" sz="4600" smtClean="0">
                <a:latin typeface="Jokerman" pitchFamily="82" charset="0"/>
              </a:rPr>
              <a:t>Dynamic Characterization</a:t>
            </a:r>
          </a:p>
        </p:txBody>
      </p:sp>
      <p:sp>
        <p:nvSpPr>
          <p:cNvPr id="16387" name="Rectangle 3"/>
          <p:cNvSpPr>
            <a:spLocks noGrp="1" noChangeArrowheads="1"/>
          </p:cNvSpPr>
          <p:nvPr>
            <p:ph type="body" sz="half" idx="1"/>
          </p:nvPr>
        </p:nvSpPr>
        <p:spPr>
          <a:xfrm>
            <a:off x="0" y="1295400"/>
            <a:ext cx="8686800" cy="4113213"/>
          </a:xfrm>
        </p:spPr>
        <p:txBody>
          <a:bodyPr/>
          <a:lstStyle/>
          <a:p>
            <a:pPr eaLnBrk="1" hangingPunct="1">
              <a:lnSpc>
                <a:spcPct val="90000"/>
              </a:lnSpc>
            </a:pPr>
            <a:r>
              <a:rPr lang="en-US" sz="4000" b="1" smtClean="0">
                <a:solidFill>
                  <a:srgbClr val="FFFF00"/>
                </a:solidFill>
                <a:latin typeface="Comic Sans MS" pitchFamily="66" charset="0"/>
              </a:rPr>
              <a:t>A character who experiences an essential change in personality or attitude. Protagonists are almost always dynamic.</a:t>
            </a:r>
          </a:p>
          <a:p>
            <a:pPr eaLnBrk="1" hangingPunct="1">
              <a:lnSpc>
                <a:spcPct val="90000"/>
              </a:lnSpc>
            </a:pPr>
            <a:endParaRPr lang="en-US" sz="4000" b="1" smtClean="0">
              <a:solidFill>
                <a:srgbClr val="FFFF00"/>
              </a:solidFill>
              <a:latin typeface="Comic Sans MS" pitchFamily="66" charset="0"/>
            </a:endParaRPr>
          </a:p>
          <a:p>
            <a:pPr eaLnBrk="1" hangingPunct="1">
              <a:lnSpc>
                <a:spcPct val="90000"/>
              </a:lnSpc>
            </a:pPr>
            <a:r>
              <a:rPr lang="en-US" sz="4000" b="1" i="1" smtClean="0">
                <a:latin typeface="Comic Sans MS" pitchFamily="66" charset="0"/>
              </a:rPr>
              <a:t>Example:  Stitch, 					from </a:t>
            </a:r>
            <a:r>
              <a:rPr lang="en-US" sz="4000" b="1" i="1" u="sng" smtClean="0">
                <a:latin typeface="Comic Sans MS" pitchFamily="66" charset="0"/>
              </a:rPr>
              <a:t>Lilo and</a:t>
            </a:r>
            <a:r>
              <a:rPr lang="en-US" sz="4000" b="1" i="1" smtClean="0">
                <a:latin typeface="Comic Sans MS" pitchFamily="66" charset="0"/>
              </a:rPr>
              <a:t>					</a:t>
            </a:r>
            <a:r>
              <a:rPr lang="en-US" sz="4000" b="1" i="1" u="sng" smtClean="0">
                <a:latin typeface="Comic Sans MS" pitchFamily="66" charset="0"/>
              </a:rPr>
              <a:t>Stitch</a:t>
            </a:r>
            <a:r>
              <a:rPr lang="en-US" i="1" u="sng" smtClean="0">
                <a:latin typeface="Comic Sans MS" pitchFamily="66" charset="0"/>
              </a:rPr>
              <a:t> </a:t>
            </a:r>
            <a:r>
              <a:rPr lang="en-US" sz="3600" i="1" smtClean="0">
                <a:latin typeface="Comic Sans MS" pitchFamily="66" charset="0"/>
              </a:rPr>
              <a:t> </a:t>
            </a:r>
            <a:r>
              <a:rPr lang="en-US" sz="3600" i="1" u="sng" smtClean="0">
                <a:latin typeface="Comic Sans MS" pitchFamily="66" charset="0"/>
              </a:rPr>
              <a:t> </a:t>
            </a:r>
            <a:r>
              <a:rPr lang="en-US" sz="3600" i="1" smtClean="0">
                <a:latin typeface="Comic Sans MS" pitchFamily="66" charset="0"/>
              </a:rPr>
              <a:t>                        </a:t>
            </a:r>
            <a:r>
              <a:rPr lang="en-US" sz="3600" i="1" u="sng" smtClean="0">
                <a:latin typeface="Comic Sans MS" pitchFamily="66" charset="0"/>
              </a:rPr>
              <a:t> </a:t>
            </a:r>
          </a:p>
        </p:txBody>
      </p:sp>
      <p:pic>
        <p:nvPicPr>
          <p:cNvPr id="16388" name="Picture 4" descr="Stitch"/>
          <p:cNvPicPr>
            <a:picLocks noGrp="1" noChangeAspect="1" noChangeArrowheads="1"/>
          </p:cNvPicPr>
          <p:nvPr>
            <p:ph sz="half" idx="2"/>
          </p:nvPr>
        </p:nvPicPr>
        <p:blipFill>
          <a:blip r:embed="rId3" cstate="print"/>
          <a:srcRect/>
          <a:stretch>
            <a:fillRect/>
          </a:stretch>
        </p:blipFill>
        <p:spPr>
          <a:xfrm>
            <a:off x="5562600" y="3810000"/>
            <a:ext cx="3475038" cy="2781300"/>
          </a:xfrm>
          <a:noFill/>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0"/>
            <a:ext cx="7772400" cy="1143000"/>
          </a:xfrm>
        </p:spPr>
        <p:txBody>
          <a:bodyPr/>
          <a:lstStyle/>
          <a:p>
            <a:pPr eaLnBrk="1" hangingPunct="1"/>
            <a:r>
              <a:rPr lang="en-US" sz="5000" smtClean="0">
                <a:latin typeface="Jokerman" pitchFamily="82" charset="0"/>
              </a:rPr>
              <a:t>Static Characterization</a:t>
            </a:r>
          </a:p>
        </p:txBody>
      </p:sp>
      <p:sp>
        <p:nvSpPr>
          <p:cNvPr id="17411" name="Rectangle 3"/>
          <p:cNvSpPr>
            <a:spLocks noGrp="1" noChangeArrowheads="1"/>
          </p:cNvSpPr>
          <p:nvPr>
            <p:ph type="body" idx="1"/>
          </p:nvPr>
        </p:nvSpPr>
        <p:spPr>
          <a:xfrm>
            <a:off x="0" y="1066800"/>
            <a:ext cx="8382000" cy="4113213"/>
          </a:xfrm>
        </p:spPr>
        <p:txBody>
          <a:bodyPr/>
          <a:lstStyle/>
          <a:p>
            <a:pPr eaLnBrk="1" hangingPunct="1">
              <a:lnSpc>
                <a:spcPct val="90000"/>
              </a:lnSpc>
            </a:pPr>
            <a:r>
              <a:rPr lang="en-US" sz="4000" b="1" smtClean="0">
                <a:solidFill>
                  <a:srgbClr val="FFFF00"/>
                </a:solidFill>
                <a:latin typeface="Comic Sans MS" pitchFamily="66" charset="0"/>
              </a:rPr>
              <a:t>A character who does not change or develop beyond the way in which she or he is first presented.</a:t>
            </a:r>
          </a:p>
          <a:p>
            <a:pPr eaLnBrk="1" hangingPunct="1">
              <a:lnSpc>
                <a:spcPct val="90000"/>
              </a:lnSpc>
              <a:buFontTx/>
              <a:buNone/>
            </a:pPr>
            <a:endParaRPr lang="en-US" sz="4000" b="1" smtClean="0">
              <a:solidFill>
                <a:srgbClr val="FFFF00"/>
              </a:solidFill>
              <a:latin typeface="Comic Sans MS" pitchFamily="66" charset="0"/>
            </a:endParaRPr>
          </a:p>
          <a:p>
            <a:pPr eaLnBrk="1" hangingPunct="1">
              <a:lnSpc>
                <a:spcPct val="90000"/>
              </a:lnSpc>
            </a:pPr>
            <a:r>
              <a:rPr lang="en-US" sz="4000" b="1" i="1" smtClean="0">
                <a:latin typeface="Comic Sans MS" pitchFamily="66" charset="0"/>
              </a:rPr>
              <a:t>Example: Atticus                                  Finch from </a:t>
            </a:r>
            <a:r>
              <a:rPr lang="en-US" sz="4000" b="1" i="1" u="sng" smtClean="0">
                <a:latin typeface="Comic Sans MS" pitchFamily="66" charset="0"/>
              </a:rPr>
              <a:t>To                            Kill a Mockingbird</a:t>
            </a:r>
            <a:r>
              <a:rPr lang="en-US" sz="4000" b="1" i="1" smtClean="0">
                <a:latin typeface="Comic Sans MS" pitchFamily="66" charset="0"/>
              </a:rPr>
              <a:t>.</a:t>
            </a:r>
          </a:p>
        </p:txBody>
      </p:sp>
      <p:sp>
        <p:nvSpPr>
          <p:cNvPr id="17412" name="AutoShape 5">
            <a:hlinkClick r:id="" action="ppaction://hlinkshowjump?jump=firstslide" highlightClick="1"/>
          </p:cNvPr>
          <p:cNvSpPr>
            <a:spLocks noChangeArrowheads="1"/>
          </p:cNvSpPr>
          <p:nvPr/>
        </p:nvSpPr>
        <p:spPr bwMode="auto">
          <a:xfrm>
            <a:off x="5257800" y="5486400"/>
            <a:ext cx="457200" cy="4572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pic>
        <p:nvPicPr>
          <p:cNvPr id="17413" name="Picture 1030" descr="Peck at Atticus Finch in To Kill a Mockingbird"/>
          <p:cNvPicPr>
            <a:picLocks noChangeAspect="1" noChangeArrowheads="1"/>
          </p:cNvPicPr>
          <p:nvPr/>
        </p:nvPicPr>
        <p:blipFill>
          <a:blip r:embed="rId3" cstate="print"/>
          <a:srcRect/>
          <a:stretch>
            <a:fillRect/>
          </a:stretch>
        </p:blipFill>
        <p:spPr bwMode="auto">
          <a:xfrm>
            <a:off x="5181600" y="3200400"/>
            <a:ext cx="3657600" cy="2743200"/>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1143000"/>
          </a:xfrm>
        </p:spPr>
        <p:txBody>
          <a:bodyPr/>
          <a:lstStyle/>
          <a:p>
            <a:pPr eaLnBrk="1" hangingPunct="1"/>
            <a:r>
              <a:rPr lang="en-US" sz="6600" smtClean="0">
                <a:latin typeface="Jokerman" pitchFamily="82" charset="0"/>
              </a:rPr>
              <a:t>Types of Conflict</a:t>
            </a:r>
          </a:p>
        </p:txBody>
      </p:sp>
      <p:sp>
        <p:nvSpPr>
          <p:cNvPr id="18435" name="Rectangle 3"/>
          <p:cNvSpPr>
            <a:spLocks noGrp="1" noChangeArrowheads="1"/>
          </p:cNvSpPr>
          <p:nvPr>
            <p:ph type="body" sz="half" idx="2"/>
          </p:nvPr>
        </p:nvSpPr>
        <p:spPr>
          <a:xfrm>
            <a:off x="4114800" y="1600200"/>
            <a:ext cx="4762500" cy="4114800"/>
          </a:xfrm>
        </p:spPr>
        <p:txBody>
          <a:bodyPr/>
          <a:lstStyle/>
          <a:p>
            <a:pPr algn="ctr" eaLnBrk="1" hangingPunct="1">
              <a:lnSpc>
                <a:spcPct val="90000"/>
              </a:lnSpc>
            </a:pPr>
            <a:r>
              <a:rPr lang="en-US" sz="3800" b="1" i="1" smtClean="0">
                <a:solidFill>
                  <a:srgbClr val="FFFF00"/>
                </a:solidFill>
                <a:latin typeface="Comic Sans MS" pitchFamily="66" charset="0"/>
              </a:rPr>
              <a:t>In the Mini Lesson/Notes section of your notebook, please copy the following information about the types of conflict that form the basis of plot.</a:t>
            </a:r>
          </a:p>
        </p:txBody>
      </p:sp>
      <p:pic>
        <p:nvPicPr>
          <p:cNvPr id="18436" name="Picture 4" descr="j0282788"/>
          <p:cNvPicPr>
            <a:picLocks noChangeAspect="1" noChangeArrowheads="1" noCrop="1"/>
          </p:cNvPicPr>
          <p:nvPr/>
        </p:nvPicPr>
        <p:blipFill>
          <a:blip r:embed="rId3" cstate="print"/>
          <a:srcRect/>
          <a:stretch>
            <a:fillRect/>
          </a:stretch>
        </p:blipFill>
        <p:spPr bwMode="auto">
          <a:xfrm>
            <a:off x="609600" y="2209800"/>
            <a:ext cx="3741738" cy="3575050"/>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143000"/>
          </a:xfrm>
        </p:spPr>
        <p:txBody>
          <a:bodyPr/>
          <a:lstStyle/>
          <a:p>
            <a:pPr eaLnBrk="1" hangingPunct="1"/>
            <a:r>
              <a:rPr lang="en-US" sz="6000" smtClean="0">
                <a:solidFill>
                  <a:schemeClr val="tx1"/>
                </a:solidFill>
                <a:latin typeface="Jokerman" pitchFamily="82" charset="0"/>
              </a:rPr>
              <a:t>Internal Conflict</a:t>
            </a:r>
          </a:p>
        </p:txBody>
      </p:sp>
      <p:sp>
        <p:nvSpPr>
          <p:cNvPr id="19459" name="Rectangle 3"/>
          <p:cNvSpPr>
            <a:spLocks noGrp="1" noChangeArrowheads="1"/>
          </p:cNvSpPr>
          <p:nvPr>
            <p:ph type="body" sz="half" idx="2"/>
          </p:nvPr>
        </p:nvSpPr>
        <p:spPr>
          <a:xfrm>
            <a:off x="4495800" y="1981200"/>
            <a:ext cx="4648200" cy="4114800"/>
          </a:xfrm>
        </p:spPr>
        <p:txBody>
          <a:bodyPr/>
          <a:lstStyle/>
          <a:p>
            <a:pPr algn="ctr" eaLnBrk="1" hangingPunct="1">
              <a:lnSpc>
                <a:spcPct val="90000"/>
              </a:lnSpc>
            </a:pPr>
            <a:r>
              <a:rPr lang="en-US" sz="4400" b="1" i="1" smtClean="0">
                <a:solidFill>
                  <a:srgbClr val="FFFF00"/>
                </a:solidFill>
                <a:latin typeface="Comic Sans MS" pitchFamily="66" charset="0"/>
              </a:rPr>
              <a:t>The protagonist in the story experiences conflict with her or his conscience.</a:t>
            </a:r>
            <a:r>
              <a:rPr lang="en-US" sz="2400" b="1" smtClean="0">
                <a:latin typeface="Comic Sans MS" pitchFamily="66" charset="0"/>
              </a:rPr>
              <a:t> </a:t>
            </a:r>
          </a:p>
        </p:txBody>
      </p:sp>
      <p:pic>
        <p:nvPicPr>
          <p:cNvPr id="19460" name="Picture 4" descr="memyselfandirene1"/>
          <p:cNvPicPr>
            <a:picLocks noChangeAspect="1" noChangeArrowheads="1"/>
          </p:cNvPicPr>
          <p:nvPr/>
        </p:nvPicPr>
        <p:blipFill>
          <a:blip r:embed="rId3" cstate="print"/>
          <a:srcRect/>
          <a:stretch>
            <a:fillRect/>
          </a:stretch>
        </p:blipFill>
        <p:spPr bwMode="auto">
          <a:xfrm>
            <a:off x="914400" y="1981200"/>
            <a:ext cx="3402013" cy="3911600"/>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304800"/>
            <a:ext cx="9144000" cy="1143000"/>
          </a:xfrm>
        </p:spPr>
        <p:txBody>
          <a:bodyPr/>
          <a:lstStyle/>
          <a:p>
            <a:pPr eaLnBrk="1" hangingPunct="1"/>
            <a:r>
              <a:rPr lang="en-US" sz="6000" smtClean="0">
                <a:latin typeface="Jokerman" pitchFamily="82" charset="0"/>
              </a:rPr>
              <a:t>External Conflict</a:t>
            </a:r>
          </a:p>
        </p:txBody>
      </p:sp>
      <p:sp>
        <p:nvSpPr>
          <p:cNvPr id="20483" name="Rectangle 3"/>
          <p:cNvSpPr>
            <a:spLocks noGrp="1" noChangeArrowheads="1"/>
          </p:cNvSpPr>
          <p:nvPr>
            <p:ph type="body" sz="half" idx="2"/>
          </p:nvPr>
        </p:nvSpPr>
        <p:spPr>
          <a:xfrm>
            <a:off x="4876800" y="1828800"/>
            <a:ext cx="4038600" cy="4114800"/>
          </a:xfrm>
        </p:spPr>
        <p:txBody>
          <a:bodyPr/>
          <a:lstStyle/>
          <a:p>
            <a:pPr algn="ctr" eaLnBrk="1" hangingPunct="1">
              <a:lnSpc>
                <a:spcPct val="90000"/>
              </a:lnSpc>
            </a:pPr>
            <a:r>
              <a:rPr lang="en-US" sz="3600" b="1" i="1" smtClean="0">
                <a:solidFill>
                  <a:srgbClr val="FFFF00"/>
                </a:solidFill>
                <a:latin typeface="Comic Sans MS" pitchFamily="66" charset="0"/>
              </a:rPr>
              <a:t>There are three types of external conflict:</a:t>
            </a:r>
            <a:r>
              <a:rPr lang="en-US" sz="3600" b="1" i="1" smtClean="0">
                <a:solidFill>
                  <a:srgbClr val="6600FF"/>
                </a:solidFill>
                <a:latin typeface="Comic Sans MS" pitchFamily="66" charset="0"/>
              </a:rPr>
              <a:t>  </a:t>
            </a:r>
            <a:r>
              <a:rPr lang="en-US" sz="3600" b="1" i="1" smtClean="0">
                <a:solidFill>
                  <a:schemeClr val="tx2"/>
                </a:solidFill>
                <a:latin typeface="Comic Sans MS" pitchFamily="66" charset="0"/>
              </a:rPr>
              <a:t>character vs. character</a:t>
            </a:r>
            <a:r>
              <a:rPr lang="en-US" sz="3600" b="1" i="1" smtClean="0">
                <a:solidFill>
                  <a:srgbClr val="6600FF"/>
                </a:solidFill>
                <a:latin typeface="Comic Sans MS" pitchFamily="66" charset="0"/>
              </a:rPr>
              <a:t>; </a:t>
            </a:r>
            <a:r>
              <a:rPr lang="en-US" sz="3600" b="1" i="1" smtClean="0">
                <a:solidFill>
                  <a:srgbClr val="FFFF00"/>
                </a:solidFill>
                <a:latin typeface="Comic Sans MS" pitchFamily="66" charset="0"/>
              </a:rPr>
              <a:t>character vs. society; and</a:t>
            </a:r>
            <a:r>
              <a:rPr lang="en-US" sz="3600" b="1" i="1" smtClean="0">
                <a:solidFill>
                  <a:srgbClr val="6600FF"/>
                </a:solidFill>
                <a:latin typeface="Comic Sans MS" pitchFamily="66" charset="0"/>
              </a:rPr>
              <a:t> </a:t>
            </a:r>
            <a:r>
              <a:rPr lang="en-US" sz="3600" b="1" i="1" smtClean="0">
                <a:solidFill>
                  <a:schemeClr val="tx2"/>
                </a:solidFill>
                <a:latin typeface="Comic Sans MS" pitchFamily="66" charset="0"/>
              </a:rPr>
              <a:t>character vs. nature</a:t>
            </a:r>
            <a:r>
              <a:rPr lang="en-US" sz="2400" b="1" i="1" smtClean="0">
                <a:latin typeface="Comic Sans MS" pitchFamily="66" charset="0"/>
              </a:rPr>
              <a:t>.</a:t>
            </a:r>
          </a:p>
        </p:txBody>
      </p:sp>
      <p:pic>
        <p:nvPicPr>
          <p:cNvPr id="20484" name="Picture 4" descr="Titanic2"/>
          <p:cNvPicPr>
            <a:picLocks noChangeAspect="1" noChangeArrowheads="1"/>
          </p:cNvPicPr>
          <p:nvPr/>
        </p:nvPicPr>
        <p:blipFill>
          <a:blip r:embed="rId3" cstate="print"/>
          <a:srcRect/>
          <a:stretch>
            <a:fillRect/>
          </a:stretch>
        </p:blipFill>
        <p:spPr bwMode="auto">
          <a:xfrm>
            <a:off x="533400" y="1828800"/>
            <a:ext cx="4191000" cy="4056063"/>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304800"/>
            <a:ext cx="9144000" cy="1143000"/>
          </a:xfrm>
        </p:spPr>
        <p:txBody>
          <a:bodyPr/>
          <a:lstStyle/>
          <a:p>
            <a:pPr eaLnBrk="1" hangingPunct="1"/>
            <a:r>
              <a:rPr lang="en-US" sz="6000" smtClean="0">
                <a:latin typeface="Jokerman" pitchFamily="82" charset="0"/>
              </a:rPr>
              <a:t>Character vs. Self</a:t>
            </a:r>
          </a:p>
        </p:txBody>
      </p:sp>
      <p:sp>
        <p:nvSpPr>
          <p:cNvPr id="21507" name="Rectangle 3"/>
          <p:cNvSpPr>
            <a:spLocks noGrp="1" noChangeArrowheads="1"/>
          </p:cNvSpPr>
          <p:nvPr>
            <p:ph type="body" sz="half" idx="2"/>
          </p:nvPr>
        </p:nvSpPr>
        <p:spPr>
          <a:xfrm>
            <a:off x="4724400" y="1828800"/>
            <a:ext cx="4191000" cy="4800600"/>
          </a:xfrm>
        </p:spPr>
        <p:txBody>
          <a:bodyPr/>
          <a:lstStyle/>
          <a:p>
            <a:pPr algn="ctr" eaLnBrk="1" hangingPunct="1">
              <a:lnSpc>
                <a:spcPct val="90000"/>
              </a:lnSpc>
            </a:pPr>
            <a:r>
              <a:rPr lang="en-US" sz="3600" b="1" smtClean="0"/>
              <a:t>In this type of conflict, the main character experiences some kind of inner conflict</a:t>
            </a:r>
            <a:r>
              <a:rPr lang="en-US" sz="2400" b="1" smtClean="0"/>
              <a:t>.</a:t>
            </a:r>
            <a:r>
              <a:rPr lang="en-US" sz="2400" smtClean="0"/>
              <a:t> </a:t>
            </a:r>
          </a:p>
          <a:p>
            <a:pPr algn="ctr" eaLnBrk="1" hangingPunct="1">
              <a:lnSpc>
                <a:spcPct val="90000"/>
              </a:lnSpc>
            </a:pPr>
            <a:endParaRPr lang="en-US" sz="2400" b="1" i="1" smtClean="0">
              <a:latin typeface="Comic Sans MS" pitchFamily="66" charset="0"/>
            </a:endParaRPr>
          </a:p>
        </p:txBody>
      </p:sp>
      <p:pic>
        <p:nvPicPr>
          <p:cNvPr id="21508" name="Picture 2" descr="http://1.bp.blogspot.com/-k0P2l4tcfSM/TcWAlNSE_BI/AAAAAAAAAY4/_V6iU2URDDQ/s1600/headache.jpg"/>
          <p:cNvPicPr>
            <a:picLocks noChangeAspect="1" noChangeArrowheads="1"/>
          </p:cNvPicPr>
          <p:nvPr/>
        </p:nvPicPr>
        <p:blipFill>
          <a:blip r:embed="rId3" cstate="print"/>
          <a:srcRect/>
          <a:stretch>
            <a:fillRect/>
          </a:stretch>
        </p:blipFill>
        <p:spPr bwMode="auto">
          <a:xfrm>
            <a:off x="914400" y="1600200"/>
            <a:ext cx="3192463" cy="4800600"/>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228600"/>
            <a:ext cx="9144000" cy="1143000"/>
          </a:xfrm>
        </p:spPr>
        <p:txBody>
          <a:bodyPr/>
          <a:lstStyle/>
          <a:p>
            <a:pPr eaLnBrk="1" hangingPunct="1"/>
            <a:r>
              <a:rPr lang="en-US" sz="4800" smtClean="0">
                <a:latin typeface="Jokerman" pitchFamily="82" charset="0"/>
              </a:rPr>
              <a:t>Character vs. Character</a:t>
            </a:r>
          </a:p>
        </p:txBody>
      </p:sp>
      <p:sp>
        <p:nvSpPr>
          <p:cNvPr id="22531" name="Rectangle 3"/>
          <p:cNvSpPr>
            <a:spLocks noGrp="1" noChangeArrowheads="1"/>
          </p:cNvSpPr>
          <p:nvPr>
            <p:ph type="body" sz="half" idx="2"/>
          </p:nvPr>
        </p:nvSpPr>
        <p:spPr>
          <a:xfrm>
            <a:off x="4191000" y="1981200"/>
            <a:ext cx="4648200" cy="4114800"/>
          </a:xfrm>
        </p:spPr>
        <p:txBody>
          <a:bodyPr/>
          <a:lstStyle/>
          <a:p>
            <a:pPr algn="ctr" eaLnBrk="1" hangingPunct="1">
              <a:lnSpc>
                <a:spcPct val="90000"/>
              </a:lnSpc>
            </a:pPr>
            <a:r>
              <a:rPr lang="en-US" sz="4000" b="1" i="1" smtClean="0">
                <a:solidFill>
                  <a:srgbClr val="FFFF00"/>
                </a:solidFill>
                <a:latin typeface="Comic Sans MS" pitchFamily="66" charset="0"/>
              </a:rPr>
              <a:t>The protagonist in the story experiences conflict with others, especially the antagonist.</a:t>
            </a:r>
            <a:endParaRPr lang="en-US" sz="2800" b="1" i="1" smtClean="0">
              <a:solidFill>
                <a:srgbClr val="FFFF00"/>
              </a:solidFill>
              <a:latin typeface="Comic Sans MS" pitchFamily="66" charset="0"/>
            </a:endParaRPr>
          </a:p>
        </p:txBody>
      </p:sp>
      <p:pic>
        <p:nvPicPr>
          <p:cNvPr id="22532" name="Picture 3" descr="http://emskie24.files.wordpress.com/2008/12/batman_vs_joker_movie.jpg"/>
          <p:cNvPicPr>
            <a:picLocks noChangeAspect="1" noChangeArrowheads="1"/>
          </p:cNvPicPr>
          <p:nvPr/>
        </p:nvPicPr>
        <p:blipFill>
          <a:blip r:embed="rId3" cstate="print"/>
          <a:srcRect/>
          <a:stretch>
            <a:fillRect/>
          </a:stretch>
        </p:blipFill>
        <p:spPr bwMode="auto">
          <a:xfrm>
            <a:off x="609600" y="1295400"/>
            <a:ext cx="3657600" cy="5486400"/>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1143000"/>
          </a:xfrm>
        </p:spPr>
        <p:txBody>
          <a:bodyPr/>
          <a:lstStyle/>
          <a:p>
            <a:pPr eaLnBrk="1" hangingPunct="1"/>
            <a:r>
              <a:rPr lang="en-US" sz="5400" smtClean="0">
                <a:solidFill>
                  <a:schemeClr val="tx1"/>
                </a:solidFill>
                <a:latin typeface="Jokerman" pitchFamily="82" charset="0"/>
              </a:rPr>
              <a:t>Character vs. Society</a:t>
            </a:r>
          </a:p>
        </p:txBody>
      </p:sp>
      <p:sp>
        <p:nvSpPr>
          <p:cNvPr id="23555" name="Rectangle 3"/>
          <p:cNvSpPr>
            <a:spLocks noGrp="1" noChangeArrowheads="1"/>
          </p:cNvSpPr>
          <p:nvPr>
            <p:ph type="body" sz="half" idx="2"/>
          </p:nvPr>
        </p:nvSpPr>
        <p:spPr>
          <a:xfrm>
            <a:off x="5410200" y="1295400"/>
            <a:ext cx="3733800" cy="4114800"/>
          </a:xfrm>
        </p:spPr>
        <p:txBody>
          <a:bodyPr/>
          <a:lstStyle/>
          <a:p>
            <a:pPr algn="ctr" eaLnBrk="1" hangingPunct="1">
              <a:lnSpc>
                <a:spcPct val="90000"/>
              </a:lnSpc>
            </a:pPr>
            <a:r>
              <a:rPr lang="en-US" sz="4400" b="1" i="1" smtClean="0">
                <a:solidFill>
                  <a:srgbClr val="FFFF00"/>
                </a:solidFill>
                <a:latin typeface="Comic Sans MS" pitchFamily="66" charset="0"/>
              </a:rPr>
              <a:t>The protagonist in the story experiences conflict with society as a whole.</a:t>
            </a:r>
            <a:r>
              <a:rPr lang="en-US" sz="3600" b="1" smtClean="0">
                <a:latin typeface="Comic Sans MS" pitchFamily="66" charset="0"/>
              </a:rPr>
              <a:t>  </a:t>
            </a:r>
            <a:endParaRPr lang="en-US" sz="2400" b="1" smtClean="0">
              <a:latin typeface="Comic Sans MS" pitchFamily="66" charset="0"/>
            </a:endParaRPr>
          </a:p>
        </p:txBody>
      </p:sp>
      <p:pic>
        <p:nvPicPr>
          <p:cNvPr id="23556" name="Picture 4" descr="scr20cruclble1"/>
          <p:cNvPicPr>
            <a:picLocks noChangeAspect="1" noChangeArrowheads="1"/>
          </p:cNvPicPr>
          <p:nvPr/>
        </p:nvPicPr>
        <p:blipFill>
          <a:blip r:embed="rId3" cstate="print"/>
          <a:srcRect/>
          <a:stretch>
            <a:fillRect/>
          </a:stretch>
        </p:blipFill>
        <p:spPr bwMode="auto">
          <a:xfrm>
            <a:off x="381000" y="1828800"/>
            <a:ext cx="5029200" cy="4062413"/>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143000"/>
          </a:xfrm>
        </p:spPr>
        <p:txBody>
          <a:bodyPr/>
          <a:lstStyle/>
          <a:p>
            <a:pPr eaLnBrk="1" hangingPunct="1"/>
            <a:r>
              <a:rPr lang="en-US" sz="4800" smtClean="0">
                <a:solidFill>
                  <a:schemeClr val="tx1"/>
                </a:solidFill>
                <a:latin typeface="Jokerman" pitchFamily="82" charset="0"/>
              </a:rPr>
              <a:t>Character vs. Nature</a:t>
            </a:r>
          </a:p>
        </p:txBody>
      </p:sp>
      <p:sp>
        <p:nvSpPr>
          <p:cNvPr id="24579" name="Rectangle 3"/>
          <p:cNvSpPr>
            <a:spLocks noGrp="1" noChangeArrowheads="1"/>
          </p:cNvSpPr>
          <p:nvPr>
            <p:ph type="body" sz="half" idx="2"/>
          </p:nvPr>
        </p:nvSpPr>
        <p:spPr>
          <a:xfrm>
            <a:off x="4495800" y="1905000"/>
            <a:ext cx="4267200" cy="4114800"/>
          </a:xfrm>
        </p:spPr>
        <p:txBody>
          <a:bodyPr/>
          <a:lstStyle/>
          <a:p>
            <a:pPr algn="ctr" eaLnBrk="1" hangingPunct="1">
              <a:lnSpc>
                <a:spcPct val="90000"/>
              </a:lnSpc>
            </a:pPr>
            <a:r>
              <a:rPr lang="en-US" sz="4000" b="1" i="1" smtClean="0">
                <a:solidFill>
                  <a:srgbClr val="FFFF00"/>
                </a:solidFill>
                <a:latin typeface="Comic Sans MS" pitchFamily="66" charset="0"/>
              </a:rPr>
              <a:t>The protagonist in the story experiences conflict with the elements of nature.</a:t>
            </a:r>
            <a:r>
              <a:rPr lang="en-US" sz="4000" b="1" smtClean="0">
                <a:latin typeface="Comic Sans MS" pitchFamily="66" charset="0"/>
              </a:rPr>
              <a:t> </a:t>
            </a:r>
          </a:p>
        </p:txBody>
      </p:sp>
      <p:pic>
        <p:nvPicPr>
          <p:cNvPr id="24580" name="Picture 4" descr="logo_castaway"/>
          <p:cNvPicPr>
            <a:picLocks noChangeAspect="1" noChangeArrowheads="1"/>
          </p:cNvPicPr>
          <p:nvPr/>
        </p:nvPicPr>
        <p:blipFill>
          <a:blip r:embed="rId3" cstate="print"/>
          <a:srcRect/>
          <a:stretch>
            <a:fillRect/>
          </a:stretch>
        </p:blipFill>
        <p:spPr bwMode="auto">
          <a:xfrm>
            <a:off x="685800" y="1752600"/>
            <a:ext cx="3757613" cy="4572000"/>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76200"/>
            <a:ext cx="9144000" cy="1143000"/>
          </a:xfrm>
        </p:spPr>
        <p:txBody>
          <a:bodyPr/>
          <a:lstStyle/>
          <a:p>
            <a:pPr eaLnBrk="1" hangingPunct="1"/>
            <a:r>
              <a:rPr lang="en-US" sz="4800" smtClean="0">
                <a:solidFill>
                  <a:srgbClr val="FFFF00"/>
                </a:solidFill>
                <a:latin typeface="Jokerman" pitchFamily="82" charset="0"/>
              </a:rPr>
              <a:t>Narration</a:t>
            </a:r>
          </a:p>
        </p:txBody>
      </p:sp>
      <p:sp>
        <p:nvSpPr>
          <p:cNvPr id="25603" name="Rectangle 3"/>
          <p:cNvSpPr>
            <a:spLocks noGrp="1" noChangeArrowheads="1"/>
          </p:cNvSpPr>
          <p:nvPr>
            <p:ph type="body" idx="1"/>
          </p:nvPr>
        </p:nvSpPr>
        <p:spPr>
          <a:xfrm>
            <a:off x="0" y="762000"/>
            <a:ext cx="9144000" cy="4114800"/>
          </a:xfrm>
        </p:spPr>
        <p:txBody>
          <a:bodyPr/>
          <a:lstStyle/>
          <a:p>
            <a:pPr eaLnBrk="1" hangingPunct="1">
              <a:lnSpc>
                <a:spcPct val="90000"/>
              </a:lnSpc>
            </a:pPr>
            <a:r>
              <a:rPr lang="en-US" sz="2800" b="1" i="1" smtClean="0">
                <a:solidFill>
                  <a:schemeClr val="hlink"/>
                </a:solidFill>
                <a:latin typeface="Comic Sans MS" pitchFamily="66" charset="0"/>
              </a:rPr>
              <a:t>First Person Point of View:</a:t>
            </a:r>
            <a:r>
              <a:rPr lang="en-US" sz="2800" b="1" i="1" smtClean="0">
                <a:latin typeface="Comic Sans MS" pitchFamily="66" charset="0"/>
              </a:rPr>
              <a:t>  The narrator tells the story and is a character in the story. (Pronouns:  I, me, us, we, our, etc.)</a:t>
            </a:r>
          </a:p>
          <a:p>
            <a:pPr eaLnBrk="1" hangingPunct="1">
              <a:lnSpc>
                <a:spcPct val="90000"/>
              </a:lnSpc>
              <a:buFontTx/>
              <a:buNone/>
            </a:pPr>
            <a:endParaRPr lang="en-US" sz="2800" b="1" i="1" smtClean="0">
              <a:latin typeface="Comic Sans MS" pitchFamily="66" charset="0"/>
            </a:endParaRPr>
          </a:p>
          <a:p>
            <a:pPr eaLnBrk="1" hangingPunct="1">
              <a:lnSpc>
                <a:spcPct val="90000"/>
              </a:lnSpc>
            </a:pPr>
            <a:r>
              <a:rPr lang="en-US" sz="2800" b="1" smtClean="0">
                <a:solidFill>
                  <a:schemeClr val="hlink"/>
                </a:solidFill>
                <a:latin typeface="Comic Sans MS" pitchFamily="66" charset="0"/>
              </a:rPr>
              <a:t>Third Person Omniscient:</a:t>
            </a:r>
            <a:r>
              <a:rPr lang="en-US" sz="2800" b="1" smtClean="0">
                <a:solidFill>
                  <a:srgbClr val="FFFF00"/>
                </a:solidFill>
                <a:latin typeface="Comic Sans MS" pitchFamily="66" charset="0"/>
              </a:rPr>
              <a:t>  The narrator is not a character in the story but can tell you the thoughts and actions of all characters at all times. </a:t>
            </a:r>
            <a:r>
              <a:rPr lang="en-US" sz="2800" b="1" i="1" smtClean="0">
                <a:latin typeface="Comic Sans MS" pitchFamily="66" charset="0"/>
              </a:rPr>
              <a:t>(Pronouns:  he, she, him, her, they, them, etc.)</a:t>
            </a:r>
          </a:p>
          <a:p>
            <a:pPr eaLnBrk="1" hangingPunct="1">
              <a:lnSpc>
                <a:spcPct val="90000"/>
              </a:lnSpc>
            </a:pPr>
            <a:endParaRPr lang="en-US" sz="2800" b="1" smtClean="0">
              <a:solidFill>
                <a:srgbClr val="FFFF00"/>
              </a:solidFill>
              <a:latin typeface="Comic Sans MS" pitchFamily="66" charset="0"/>
            </a:endParaRPr>
          </a:p>
          <a:p>
            <a:pPr eaLnBrk="1" hangingPunct="1">
              <a:lnSpc>
                <a:spcPct val="90000"/>
              </a:lnSpc>
            </a:pPr>
            <a:r>
              <a:rPr lang="en-US" sz="2800" b="1" i="1" smtClean="0">
                <a:solidFill>
                  <a:schemeClr val="hlink"/>
                </a:solidFill>
                <a:latin typeface="Comic Sans MS" pitchFamily="66" charset="0"/>
              </a:rPr>
              <a:t>Third Person Limited:</a:t>
            </a:r>
            <a:r>
              <a:rPr lang="en-US" sz="2800" b="1" i="1" smtClean="0">
                <a:latin typeface="Comic Sans MS" pitchFamily="66" charset="0"/>
              </a:rPr>
              <a:t>  The narrator is not a character in the story but can tell you the thoughts and actions of a few key characters at all times. (Pronouns:  he, she, him, her, they, them, etc.)</a:t>
            </a:r>
          </a:p>
          <a:p>
            <a:pPr eaLnBrk="1" hangingPunct="1">
              <a:lnSpc>
                <a:spcPct val="90000"/>
              </a:lnSpc>
            </a:pPr>
            <a:endParaRPr lang="en-US" b="1" smtClean="0">
              <a:solidFill>
                <a:srgbClr val="FFFF00"/>
              </a:solidFill>
              <a:latin typeface="Comic Sans MS" pitchFamily="66" charset="0"/>
            </a:endParaRPr>
          </a:p>
          <a:p>
            <a:pPr eaLnBrk="1" hangingPunct="1">
              <a:lnSpc>
                <a:spcPct val="90000"/>
              </a:lnSpc>
            </a:pPr>
            <a:endParaRPr lang="en-US" sz="2100" b="1" i="1" smtClean="0">
              <a:latin typeface="Comic Sans MS" pitchFamily="66" charset="0"/>
            </a:endParaRPr>
          </a:p>
        </p:txBody>
      </p:sp>
      <p:sp>
        <p:nvSpPr>
          <p:cNvPr id="25604" name="AutoShape 4">
            <a:hlinkClick r:id="" action="ppaction://hlinkshowjump?jump=firstslide" highlightClick="1"/>
          </p:cNvPr>
          <p:cNvSpPr>
            <a:spLocks noChangeArrowheads="1"/>
          </p:cNvSpPr>
          <p:nvPr/>
        </p:nvSpPr>
        <p:spPr bwMode="auto">
          <a:xfrm>
            <a:off x="8686800" y="6400800"/>
            <a:ext cx="457200" cy="4572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228600" y="609600"/>
            <a:ext cx="2438400" cy="5791200"/>
          </a:xfrm>
          <a:prstGeom prst="rect">
            <a:avLst/>
          </a:prstGeom>
          <a:solidFill>
            <a:schemeClr val="accent1"/>
          </a:solidFill>
          <a:ln w="9525" algn="ctr">
            <a:solidFill>
              <a:schemeClr val="tx1"/>
            </a:solidFill>
            <a:round/>
            <a:headEnd/>
            <a:tailEnd/>
          </a:ln>
        </p:spPr>
        <p:txBody>
          <a:bodyPr wrap="none"/>
          <a:lstStyle/>
          <a:p>
            <a:pPr algn="ctr"/>
            <a:r>
              <a:rPr lang="en-US" b="1"/>
              <a:t>Novel</a:t>
            </a:r>
          </a:p>
          <a:p>
            <a:pPr algn="ctr"/>
            <a:endParaRPr lang="en-US"/>
          </a:p>
          <a:p>
            <a:pPr algn="ctr"/>
            <a:r>
              <a:rPr lang="en-US"/>
              <a:t>Book</a:t>
            </a:r>
          </a:p>
          <a:p>
            <a:pPr algn="ctr"/>
            <a:r>
              <a:rPr lang="en-US"/>
              <a:t>Chapters</a:t>
            </a:r>
          </a:p>
          <a:p>
            <a:pPr algn="ctr"/>
            <a:endParaRPr lang="en-US"/>
          </a:p>
          <a:p>
            <a:pPr algn="ctr"/>
            <a:r>
              <a:rPr lang="en-US"/>
              <a:t>Plot is more</a:t>
            </a:r>
          </a:p>
          <a:p>
            <a:pPr algn="ctr"/>
            <a:r>
              <a:rPr lang="en-US"/>
              <a:t> developed</a:t>
            </a:r>
          </a:p>
          <a:p>
            <a:pPr algn="ctr"/>
            <a:endParaRPr lang="en-US"/>
          </a:p>
          <a:p>
            <a:pPr algn="ctr"/>
            <a:endParaRPr lang="en-US"/>
          </a:p>
        </p:txBody>
      </p:sp>
      <p:sp>
        <p:nvSpPr>
          <p:cNvPr id="5123" name="Rectangle 7"/>
          <p:cNvSpPr>
            <a:spLocks noChangeArrowheads="1"/>
          </p:cNvSpPr>
          <p:nvPr/>
        </p:nvSpPr>
        <p:spPr bwMode="auto">
          <a:xfrm>
            <a:off x="3048000" y="533400"/>
            <a:ext cx="2209800" cy="5867400"/>
          </a:xfrm>
          <a:prstGeom prst="rect">
            <a:avLst/>
          </a:prstGeom>
          <a:solidFill>
            <a:schemeClr val="accent1"/>
          </a:solidFill>
          <a:ln w="9525" algn="ctr">
            <a:solidFill>
              <a:schemeClr val="tx1"/>
            </a:solidFill>
            <a:round/>
            <a:headEnd/>
            <a:tailEnd/>
          </a:ln>
        </p:spPr>
        <p:txBody>
          <a:bodyPr wrap="none"/>
          <a:lstStyle/>
          <a:p>
            <a:pPr algn="ctr"/>
            <a:r>
              <a:rPr lang="en-US" b="1"/>
              <a:t>BOTH</a:t>
            </a:r>
          </a:p>
          <a:p>
            <a:pPr algn="ctr"/>
            <a:endParaRPr lang="en-US"/>
          </a:p>
          <a:p>
            <a:pPr algn="ctr"/>
            <a:endParaRPr lang="en-US"/>
          </a:p>
          <a:p>
            <a:pPr algn="ctr"/>
            <a:endParaRPr lang="en-US"/>
          </a:p>
          <a:p>
            <a:pPr algn="ctr"/>
            <a:r>
              <a:rPr lang="en-US"/>
              <a:t>Fiction</a:t>
            </a:r>
          </a:p>
          <a:p>
            <a:pPr algn="ctr"/>
            <a:r>
              <a:rPr lang="en-US"/>
              <a:t>stories</a:t>
            </a:r>
          </a:p>
          <a:p>
            <a:pPr algn="ctr"/>
            <a:r>
              <a:rPr lang="en-US"/>
              <a:t>Characters</a:t>
            </a:r>
          </a:p>
          <a:p>
            <a:pPr algn="ctr"/>
            <a:r>
              <a:rPr lang="en-US"/>
              <a:t>Setting</a:t>
            </a:r>
          </a:p>
          <a:p>
            <a:pPr algn="ctr"/>
            <a:r>
              <a:rPr lang="en-US"/>
              <a:t>Plot</a:t>
            </a:r>
          </a:p>
          <a:p>
            <a:pPr algn="ctr"/>
            <a:r>
              <a:rPr lang="en-US"/>
              <a:t>Title</a:t>
            </a:r>
          </a:p>
          <a:p>
            <a:pPr algn="ctr"/>
            <a:r>
              <a:rPr lang="en-US"/>
              <a:t>Problem/Conflict</a:t>
            </a:r>
          </a:p>
          <a:p>
            <a:pPr algn="ctr"/>
            <a:r>
              <a:rPr lang="en-US"/>
              <a:t>Solution</a:t>
            </a:r>
          </a:p>
          <a:p>
            <a:pPr algn="ctr"/>
            <a:r>
              <a:rPr lang="en-US"/>
              <a:t>Authors</a:t>
            </a:r>
          </a:p>
          <a:p>
            <a:pPr algn="ctr"/>
            <a:r>
              <a:rPr lang="en-US"/>
              <a:t>Illustrators</a:t>
            </a:r>
          </a:p>
          <a:p>
            <a:pPr algn="ctr"/>
            <a:r>
              <a:rPr lang="en-US"/>
              <a:t>Based on a Genre</a:t>
            </a:r>
          </a:p>
          <a:p>
            <a:pPr algn="ctr"/>
            <a:endParaRPr lang="en-US"/>
          </a:p>
        </p:txBody>
      </p:sp>
      <p:sp>
        <p:nvSpPr>
          <p:cNvPr id="5124" name="Rectangle 8"/>
          <p:cNvSpPr>
            <a:spLocks noChangeArrowheads="1"/>
          </p:cNvSpPr>
          <p:nvPr/>
        </p:nvSpPr>
        <p:spPr bwMode="auto">
          <a:xfrm>
            <a:off x="5791200" y="381000"/>
            <a:ext cx="2209800" cy="5867400"/>
          </a:xfrm>
          <a:prstGeom prst="rect">
            <a:avLst/>
          </a:prstGeom>
          <a:solidFill>
            <a:schemeClr val="accent1"/>
          </a:solidFill>
          <a:ln w="9525" algn="ctr">
            <a:solidFill>
              <a:schemeClr val="tx1"/>
            </a:solidFill>
            <a:round/>
            <a:headEnd/>
            <a:tailEnd/>
          </a:ln>
        </p:spPr>
        <p:txBody>
          <a:bodyPr wrap="none"/>
          <a:lstStyle/>
          <a:p>
            <a:pPr algn="ctr"/>
            <a:r>
              <a:rPr lang="en-US"/>
              <a:t> </a:t>
            </a:r>
            <a:r>
              <a:rPr lang="en-US" b="1"/>
              <a:t>Short Story</a:t>
            </a:r>
          </a:p>
          <a:p>
            <a:pPr algn="ctr"/>
            <a:r>
              <a:rPr lang="en-US"/>
              <a:t> </a:t>
            </a:r>
          </a:p>
          <a:p>
            <a:pPr algn="ctr"/>
            <a:endParaRPr lang="en-US"/>
          </a:p>
          <a:p>
            <a:pPr algn="ctr"/>
            <a:r>
              <a:rPr lang="en-US"/>
              <a:t>Short section</a:t>
            </a:r>
          </a:p>
          <a:p>
            <a:pPr algn="ctr"/>
            <a:endParaRPr lang="en-US"/>
          </a:p>
          <a:p>
            <a:pPr algn="ctr"/>
            <a:r>
              <a:rPr lang="en-US"/>
              <a:t>Not as detailed</a:t>
            </a:r>
          </a:p>
          <a:p>
            <a:pPr algn="ctr"/>
            <a:endParaRPr lang="en-US"/>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1143000"/>
          </a:xfrm>
        </p:spPr>
        <p:txBody>
          <a:bodyPr/>
          <a:lstStyle/>
          <a:p>
            <a:pPr eaLnBrk="1" hangingPunct="1"/>
            <a:r>
              <a:rPr lang="en-US" sz="6000" smtClean="0">
                <a:solidFill>
                  <a:srgbClr val="FFFF00"/>
                </a:solidFill>
                <a:latin typeface="Jokerman" pitchFamily="82" charset="0"/>
              </a:rPr>
              <a:t>Setting</a:t>
            </a:r>
          </a:p>
        </p:txBody>
      </p:sp>
      <p:sp>
        <p:nvSpPr>
          <p:cNvPr id="26627" name="Rectangle 3"/>
          <p:cNvSpPr>
            <a:spLocks noGrp="1" noChangeArrowheads="1"/>
          </p:cNvSpPr>
          <p:nvPr>
            <p:ph type="body" idx="1"/>
          </p:nvPr>
        </p:nvSpPr>
        <p:spPr>
          <a:xfrm>
            <a:off x="228600" y="1143000"/>
            <a:ext cx="8915400" cy="5181600"/>
          </a:xfrm>
        </p:spPr>
        <p:txBody>
          <a:bodyPr/>
          <a:lstStyle/>
          <a:p>
            <a:pPr eaLnBrk="1" hangingPunct="1">
              <a:lnSpc>
                <a:spcPct val="90000"/>
              </a:lnSpc>
            </a:pPr>
            <a:r>
              <a:rPr lang="en-US" b="1" i="1" smtClean="0">
                <a:latin typeface="Comic Sans MS" pitchFamily="66" charset="0"/>
              </a:rPr>
              <a:t>The setting provides us with the </a:t>
            </a:r>
            <a:r>
              <a:rPr lang="en-US" b="1" i="1" smtClean="0">
                <a:solidFill>
                  <a:schemeClr val="hlink"/>
                </a:solidFill>
                <a:latin typeface="Comic Sans MS" pitchFamily="66" charset="0"/>
              </a:rPr>
              <a:t>when </a:t>
            </a:r>
            <a:r>
              <a:rPr lang="en-US" b="1" i="1" smtClean="0">
                <a:latin typeface="Comic Sans MS" pitchFamily="66" charset="0"/>
              </a:rPr>
              <a:t>and </a:t>
            </a:r>
            <a:r>
              <a:rPr lang="en-US" b="1" i="1" smtClean="0">
                <a:solidFill>
                  <a:schemeClr val="hlink"/>
                </a:solidFill>
                <a:latin typeface="Comic Sans MS" pitchFamily="66" charset="0"/>
              </a:rPr>
              <a:t>where</a:t>
            </a:r>
            <a:r>
              <a:rPr lang="en-US" b="1" i="1" smtClean="0">
                <a:latin typeface="Comic Sans MS" pitchFamily="66" charset="0"/>
              </a:rPr>
              <a:t> the story took place.  In addition, the </a:t>
            </a:r>
            <a:r>
              <a:rPr lang="en-US" b="1" i="1" smtClean="0">
                <a:solidFill>
                  <a:schemeClr val="hlink"/>
                </a:solidFill>
                <a:latin typeface="Comic Sans MS" pitchFamily="66" charset="0"/>
              </a:rPr>
              <a:t>context </a:t>
            </a:r>
            <a:r>
              <a:rPr lang="en-US" b="1" i="1" smtClean="0">
                <a:latin typeface="Comic Sans MS" pitchFamily="66" charset="0"/>
              </a:rPr>
              <a:t>or historical background in which the story is set provides us with additional plot information.</a:t>
            </a:r>
          </a:p>
          <a:p>
            <a:pPr eaLnBrk="1" hangingPunct="1">
              <a:lnSpc>
                <a:spcPct val="90000"/>
              </a:lnSpc>
            </a:pPr>
            <a:endParaRPr lang="en-US" b="1" i="1" smtClean="0">
              <a:latin typeface="Comic Sans MS" pitchFamily="66" charset="0"/>
            </a:endParaRPr>
          </a:p>
        </p:txBody>
      </p:sp>
      <p:sp>
        <p:nvSpPr>
          <p:cNvPr id="26628" name="AutoShape 4">
            <a:hlinkClick r:id="" action="ppaction://hlinkshowjump?jump=firstslide" highlightClick="1"/>
          </p:cNvPr>
          <p:cNvSpPr>
            <a:spLocks noChangeArrowheads="1"/>
          </p:cNvSpPr>
          <p:nvPr/>
        </p:nvSpPr>
        <p:spPr bwMode="auto">
          <a:xfrm>
            <a:off x="8458200" y="6400800"/>
            <a:ext cx="457200" cy="4572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152400"/>
            <a:ext cx="9144000" cy="762000"/>
          </a:xfrm>
        </p:spPr>
        <p:txBody>
          <a:bodyPr/>
          <a:lstStyle/>
          <a:p>
            <a:pPr eaLnBrk="1" hangingPunct="1"/>
            <a:r>
              <a:rPr lang="en-US" sz="5400" smtClean="0">
                <a:latin typeface="Jokerman" pitchFamily="82" charset="0"/>
              </a:rPr>
              <a:t>Flat Characterization</a:t>
            </a:r>
          </a:p>
        </p:txBody>
      </p:sp>
      <p:sp>
        <p:nvSpPr>
          <p:cNvPr id="27651" name="Rectangle 3"/>
          <p:cNvSpPr>
            <a:spLocks noGrp="1" noChangeArrowheads="1"/>
          </p:cNvSpPr>
          <p:nvPr>
            <p:ph type="body" idx="1"/>
          </p:nvPr>
        </p:nvSpPr>
        <p:spPr>
          <a:xfrm>
            <a:off x="0" y="914400"/>
            <a:ext cx="8382000" cy="4113213"/>
          </a:xfrm>
        </p:spPr>
        <p:txBody>
          <a:bodyPr/>
          <a:lstStyle/>
          <a:p>
            <a:pPr eaLnBrk="1" hangingPunct="1"/>
            <a:r>
              <a:rPr lang="en-US" sz="3600" b="1" smtClean="0">
                <a:solidFill>
                  <a:srgbClr val="FFFF00"/>
                </a:solidFill>
                <a:latin typeface="Comic Sans MS" pitchFamily="66" charset="0"/>
              </a:rPr>
              <a:t>A character who has one or two sides, representing one or two traits—often a stereotype.                            Flat characters help move                        the plot along more quickly because the audience                   immediately understands                    what the character is about.</a:t>
            </a:r>
          </a:p>
          <a:p>
            <a:pPr eaLnBrk="1" hangingPunct="1">
              <a:buFontTx/>
              <a:buNone/>
            </a:pPr>
            <a:endParaRPr lang="en-US" sz="1200" b="1" smtClean="0">
              <a:latin typeface="Comic Sans MS" pitchFamily="66" charset="0"/>
            </a:endParaRPr>
          </a:p>
          <a:p>
            <a:pPr eaLnBrk="1" hangingPunct="1"/>
            <a:r>
              <a:rPr lang="en-US" sz="3600" b="1" i="1" smtClean="0">
                <a:latin typeface="Comic Sans MS" pitchFamily="66" charset="0"/>
              </a:rPr>
              <a:t>Example:  </a:t>
            </a:r>
            <a:r>
              <a:rPr lang="en-US" sz="3600" b="1" i="1" smtClean="0">
                <a:solidFill>
                  <a:schemeClr val="accent2"/>
                </a:solidFill>
                <a:latin typeface="Comic Sans MS" pitchFamily="66" charset="0"/>
              </a:rPr>
              <a:t>Like a geeky             science professor</a:t>
            </a:r>
          </a:p>
        </p:txBody>
      </p:sp>
      <p:pic>
        <p:nvPicPr>
          <p:cNvPr id="27652" name="Picture 4" descr="The_Nutty_Professor"/>
          <p:cNvPicPr>
            <a:picLocks noChangeAspect="1" noChangeArrowheads="1"/>
          </p:cNvPicPr>
          <p:nvPr/>
        </p:nvPicPr>
        <p:blipFill>
          <a:blip r:embed="rId3" cstate="print"/>
          <a:srcRect t="22095"/>
          <a:stretch>
            <a:fillRect/>
          </a:stretch>
        </p:blipFill>
        <p:spPr bwMode="auto">
          <a:xfrm>
            <a:off x="6630988" y="2438400"/>
            <a:ext cx="2360612" cy="2606675"/>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title"/>
          </p:nvPr>
        </p:nvSpPr>
        <p:spPr>
          <a:xfrm>
            <a:off x="0" y="0"/>
            <a:ext cx="9144000" cy="1143000"/>
          </a:xfrm>
        </p:spPr>
        <p:txBody>
          <a:bodyPr/>
          <a:lstStyle/>
          <a:p>
            <a:pPr eaLnBrk="1" hangingPunct="1"/>
            <a:r>
              <a:rPr lang="en-US" sz="5000" smtClean="0">
                <a:latin typeface="Jokerman" pitchFamily="82" charset="0"/>
              </a:rPr>
              <a:t>Round Characterization</a:t>
            </a:r>
          </a:p>
        </p:txBody>
      </p:sp>
      <p:sp>
        <p:nvSpPr>
          <p:cNvPr id="28675" name="Rectangle 4"/>
          <p:cNvSpPr>
            <a:spLocks noGrp="1" noChangeArrowheads="1"/>
          </p:cNvSpPr>
          <p:nvPr>
            <p:ph type="body" sz="half" idx="1"/>
          </p:nvPr>
        </p:nvSpPr>
        <p:spPr>
          <a:xfrm>
            <a:off x="0" y="1295400"/>
            <a:ext cx="8081963" cy="4113213"/>
          </a:xfrm>
        </p:spPr>
        <p:txBody>
          <a:bodyPr/>
          <a:lstStyle/>
          <a:p>
            <a:pPr eaLnBrk="1" hangingPunct="1">
              <a:lnSpc>
                <a:spcPct val="90000"/>
              </a:lnSpc>
            </a:pPr>
            <a:r>
              <a:rPr lang="en-US" sz="3600" b="1" smtClean="0">
                <a:solidFill>
                  <a:srgbClr val="FFFF00"/>
                </a:solidFill>
                <a:latin typeface="Comic Sans MS" pitchFamily="66" charset="0"/>
              </a:rPr>
              <a:t>A character who is complex and has many sides or traits              with unpredictable           behavior and a fully        developed personality.  Antagonists are usually                            a round characterization. </a:t>
            </a:r>
          </a:p>
          <a:p>
            <a:pPr eaLnBrk="1" hangingPunct="1">
              <a:lnSpc>
                <a:spcPct val="90000"/>
              </a:lnSpc>
            </a:pPr>
            <a:endParaRPr lang="en-US" sz="4000" b="1" i="1" smtClean="0"/>
          </a:p>
          <a:p>
            <a:pPr eaLnBrk="1" hangingPunct="1">
              <a:lnSpc>
                <a:spcPct val="90000"/>
              </a:lnSpc>
            </a:pPr>
            <a:r>
              <a:rPr lang="en-US" sz="4000" b="1" i="1" smtClean="0"/>
              <a:t>Example:  Like The                             Green Goblin (Norman Osborn)</a:t>
            </a:r>
          </a:p>
        </p:txBody>
      </p:sp>
      <p:pic>
        <p:nvPicPr>
          <p:cNvPr id="28676" name="Picture 9" descr="spidy6_big"/>
          <p:cNvPicPr>
            <a:picLocks noGrp="1" noChangeAspect="1" noChangeArrowheads="1"/>
          </p:cNvPicPr>
          <p:nvPr>
            <p:ph sz="half" idx="2"/>
          </p:nvPr>
        </p:nvPicPr>
        <p:blipFill>
          <a:blip r:embed="rId3" cstate="print"/>
          <a:srcRect l="10448" t="5461" r="49254" b="22823"/>
          <a:stretch>
            <a:fillRect/>
          </a:stretch>
        </p:blipFill>
        <p:spPr>
          <a:xfrm>
            <a:off x="6289675" y="1981200"/>
            <a:ext cx="2625725" cy="2819400"/>
          </a:xfrm>
          <a:noFill/>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4400" y="0"/>
            <a:ext cx="7772400" cy="1143000"/>
          </a:xfrm>
        </p:spPr>
        <p:txBody>
          <a:bodyPr/>
          <a:lstStyle/>
          <a:p>
            <a:pPr eaLnBrk="1" hangingPunct="1"/>
            <a:r>
              <a:rPr lang="en-US" sz="4600" smtClean="0">
                <a:latin typeface="Jokerman" pitchFamily="82" charset="0"/>
              </a:rPr>
              <a:t>Dynamic Characterization</a:t>
            </a:r>
          </a:p>
        </p:txBody>
      </p:sp>
      <p:sp>
        <p:nvSpPr>
          <p:cNvPr id="29699" name="Rectangle 3"/>
          <p:cNvSpPr>
            <a:spLocks noGrp="1" noChangeArrowheads="1"/>
          </p:cNvSpPr>
          <p:nvPr>
            <p:ph type="body" sz="half" idx="1"/>
          </p:nvPr>
        </p:nvSpPr>
        <p:spPr>
          <a:xfrm>
            <a:off x="0" y="1295400"/>
            <a:ext cx="8686800" cy="4113213"/>
          </a:xfrm>
        </p:spPr>
        <p:txBody>
          <a:bodyPr/>
          <a:lstStyle/>
          <a:p>
            <a:pPr eaLnBrk="1" hangingPunct="1">
              <a:lnSpc>
                <a:spcPct val="90000"/>
              </a:lnSpc>
            </a:pPr>
            <a:r>
              <a:rPr lang="en-US" sz="4000" b="1" smtClean="0">
                <a:solidFill>
                  <a:srgbClr val="FFFF00"/>
                </a:solidFill>
                <a:latin typeface="Comic Sans MS" pitchFamily="66" charset="0"/>
              </a:rPr>
              <a:t>A character who experiences an essential change in personality or attitude. Protagonists are almost always dynamic.</a:t>
            </a:r>
          </a:p>
          <a:p>
            <a:pPr eaLnBrk="1" hangingPunct="1">
              <a:lnSpc>
                <a:spcPct val="90000"/>
              </a:lnSpc>
            </a:pPr>
            <a:endParaRPr lang="en-US" sz="4000" b="1" smtClean="0">
              <a:solidFill>
                <a:srgbClr val="FFFF00"/>
              </a:solidFill>
              <a:latin typeface="Comic Sans MS" pitchFamily="66" charset="0"/>
            </a:endParaRPr>
          </a:p>
          <a:p>
            <a:pPr eaLnBrk="1" hangingPunct="1">
              <a:lnSpc>
                <a:spcPct val="90000"/>
              </a:lnSpc>
            </a:pPr>
            <a:r>
              <a:rPr lang="en-US" sz="4000" b="1" i="1" smtClean="0">
                <a:latin typeface="Comic Sans MS" pitchFamily="66" charset="0"/>
              </a:rPr>
              <a:t>Example:  Stitch, 					from </a:t>
            </a:r>
            <a:r>
              <a:rPr lang="en-US" sz="4000" b="1" i="1" u="sng" smtClean="0">
                <a:latin typeface="Comic Sans MS" pitchFamily="66" charset="0"/>
              </a:rPr>
              <a:t>Lilo and</a:t>
            </a:r>
            <a:r>
              <a:rPr lang="en-US" sz="4000" b="1" i="1" smtClean="0">
                <a:latin typeface="Comic Sans MS" pitchFamily="66" charset="0"/>
              </a:rPr>
              <a:t>					</a:t>
            </a:r>
            <a:r>
              <a:rPr lang="en-US" sz="4000" b="1" i="1" u="sng" smtClean="0">
                <a:latin typeface="Comic Sans MS" pitchFamily="66" charset="0"/>
              </a:rPr>
              <a:t>Stitch</a:t>
            </a:r>
            <a:r>
              <a:rPr lang="en-US" i="1" u="sng" smtClean="0">
                <a:latin typeface="Comic Sans MS" pitchFamily="66" charset="0"/>
              </a:rPr>
              <a:t> </a:t>
            </a:r>
            <a:r>
              <a:rPr lang="en-US" sz="3600" i="1" smtClean="0">
                <a:latin typeface="Comic Sans MS" pitchFamily="66" charset="0"/>
              </a:rPr>
              <a:t> </a:t>
            </a:r>
            <a:r>
              <a:rPr lang="en-US" sz="3600" i="1" u="sng" smtClean="0">
                <a:latin typeface="Comic Sans MS" pitchFamily="66" charset="0"/>
              </a:rPr>
              <a:t> </a:t>
            </a:r>
            <a:r>
              <a:rPr lang="en-US" sz="3600" i="1" smtClean="0">
                <a:latin typeface="Comic Sans MS" pitchFamily="66" charset="0"/>
              </a:rPr>
              <a:t>                        </a:t>
            </a:r>
            <a:r>
              <a:rPr lang="en-US" sz="3600" i="1" u="sng" smtClean="0">
                <a:latin typeface="Comic Sans MS" pitchFamily="66" charset="0"/>
              </a:rPr>
              <a:t> </a:t>
            </a:r>
          </a:p>
        </p:txBody>
      </p:sp>
      <p:pic>
        <p:nvPicPr>
          <p:cNvPr id="29700" name="Picture 4" descr="Stitch"/>
          <p:cNvPicPr>
            <a:picLocks noGrp="1" noChangeAspect="1" noChangeArrowheads="1"/>
          </p:cNvPicPr>
          <p:nvPr>
            <p:ph sz="half" idx="2"/>
          </p:nvPr>
        </p:nvPicPr>
        <p:blipFill>
          <a:blip r:embed="rId3" cstate="print"/>
          <a:srcRect/>
          <a:stretch>
            <a:fillRect/>
          </a:stretch>
        </p:blipFill>
        <p:spPr>
          <a:xfrm>
            <a:off x="5562600" y="3810000"/>
            <a:ext cx="3475038" cy="2781300"/>
          </a:xfrm>
          <a:noFill/>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0"/>
            <a:ext cx="7772400" cy="1143000"/>
          </a:xfrm>
        </p:spPr>
        <p:txBody>
          <a:bodyPr/>
          <a:lstStyle/>
          <a:p>
            <a:pPr eaLnBrk="1" hangingPunct="1"/>
            <a:r>
              <a:rPr lang="en-US" sz="5000" smtClean="0">
                <a:latin typeface="Jokerman" pitchFamily="82" charset="0"/>
              </a:rPr>
              <a:t>Static Characterization</a:t>
            </a:r>
          </a:p>
        </p:txBody>
      </p:sp>
      <p:sp>
        <p:nvSpPr>
          <p:cNvPr id="30723" name="Rectangle 3"/>
          <p:cNvSpPr>
            <a:spLocks noGrp="1" noChangeArrowheads="1"/>
          </p:cNvSpPr>
          <p:nvPr>
            <p:ph type="body" idx="1"/>
          </p:nvPr>
        </p:nvSpPr>
        <p:spPr>
          <a:xfrm>
            <a:off x="0" y="1066800"/>
            <a:ext cx="8382000" cy="4113213"/>
          </a:xfrm>
        </p:spPr>
        <p:txBody>
          <a:bodyPr/>
          <a:lstStyle/>
          <a:p>
            <a:pPr eaLnBrk="1" hangingPunct="1">
              <a:lnSpc>
                <a:spcPct val="90000"/>
              </a:lnSpc>
            </a:pPr>
            <a:r>
              <a:rPr lang="en-US" sz="4000" b="1" smtClean="0">
                <a:solidFill>
                  <a:srgbClr val="FFFF00"/>
                </a:solidFill>
                <a:latin typeface="Comic Sans MS" pitchFamily="66" charset="0"/>
              </a:rPr>
              <a:t>A character who does not change or develop beyond the way in which she or he is first presented.</a:t>
            </a:r>
          </a:p>
          <a:p>
            <a:pPr eaLnBrk="1" hangingPunct="1">
              <a:lnSpc>
                <a:spcPct val="90000"/>
              </a:lnSpc>
              <a:buFontTx/>
              <a:buNone/>
            </a:pPr>
            <a:endParaRPr lang="en-US" sz="4000" b="1" smtClean="0">
              <a:solidFill>
                <a:srgbClr val="FFFF00"/>
              </a:solidFill>
              <a:latin typeface="Comic Sans MS" pitchFamily="66" charset="0"/>
            </a:endParaRPr>
          </a:p>
          <a:p>
            <a:pPr eaLnBrk="1" hangingPunct="1">
              <a:lnSpc>
                <a:spcPct val="90000"/>
              </a:lnSpc>
            </a:pPr>
            <a:r>
              <a:rPr lang="en-US" sz="4000" b="1" i="1" smtClean="0">
                <a:latin typeface="Comic Sans MS" pitchFamily="66" charset="0"/>
              </a:rPr>
              <a:t>Example: Atticus                                  Finch from </a:t>
            </a:r>
            <a:r>
              <a:rPr lang="en-US" sz="4000" b="1" i="1" u="sng" smtClean="0">
                <a:latin typeface="Comic Sans MS" pitchFamily="66" charset="0"/>
              </a:rPr>
              <a:t>To                            Kill a Mockingbird</a:t>
            </a:r>
            <a:r>
              <a:rPr lang="en-US" sz="4000" b="1" i="1" smtClean="0">
                <a:latin typeface="Comic Sans MS" pitchFamily="66" charset="0"/>
              </a:rPr>
              <a:t>.</a:t>
            </a:r>
          </a:p>
        </p:txBody>
      </p:sp>
      <p:sp>
        <p:nvSpPr>
          <p:cNvPr id="30724" name="AutoShape 5">
            <a:hlinkClick r:id="" action="ppaction://hlinkshowjump?jump=firstslide" highlightClick="1"/>
          </p:cNvPr>
          <p:cNvSpPr>
            <a:spLocks noChangeArrowheads="1"/>
          </p:cNvSpPr>
          <p:nvPr/>
        </p:nvSpPr>
        <p:spPr bwMode="auto">
          <a:xfrm>
            <a:off x="5257800" y="5486400"/>
            <a:ext cx="457200" cy="4572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pic>
        <p:nvPicPr>
          <p:cNvPr id="30725" name="Picture 1030" descr="Peck at Atticus Finch in To Kill a Mockingbird"/>
          <p:cNvPicPr>
            <a:picLocks noChangeAspect="1" noChangeArrowheads="1"/>
          </p:cNvPicPr>
          <p:nvPr/>
        </p:nvPicPr>
        <p:blipFill>
          <a:blip r:embed="rId3" cstate="print"/>
          <a:srcRect/>
          <a:stretch>
            <a:fillRect/>
          </a:stretch>
        </p:blipFill>
        <p:spPr bwMode="auto">
          <a:xfrm>
            <a:off x="5181600" y="3200400"/>
            <a:ext cx="3657600" cy="2743200"/>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304800"/>
            <a:ext cx="7772400" cy="1143000"/>
          </a:xfrm>
        </p:spPr>
        <p:txBody>
          <a:bodyPr/>
          <a:lstStyle/>
          <a:p>
            <a:pPr eaLnBrk="1" hangingPunct="1"/>
            <a:r>
              <a:rPr lang="en-US" sz="6000" smtClean="0">
                <a:solidFill>
                  <a:srgbClr val="FFFF00"/>
                </a:solidFill>
                <a:latin typeface="Jokerman" pitchFamily="82" charset="0"/>
              </a:rPr>
              <a:t>Plot</a:t>
            </a:r>
          </a:p>
        </p:txBody>
      </p:sp>
      <p:sp>
        <p:nvSpPr>
          <p:cNvPr id="10243" name="Rectangle 3"/>
          <p:cNvSpPr>
            <a:spLocks noGrp="1" noChangeArrowheads="1"/>
          </p:cNvSpPr>
          <p:nvPr>
            <p:ph type="body" idx="1"/>
          </p:nvPr>
        </p:nvSpPr>
        <p:spPr>
          <a:xfrm>
            <a:off x="304800" y="1447800"/>
            <a:ext cx="8610600" cy="4114800"/>
          </a:xfrm>
        </p:spPr>
        <p:txBody>
          <a:bodyPr/>
          <a:lstStyle/>
          <a:p>
            <a:pPr eaLnBrk="1" hangingPunct="1">
              <a:lnSpc>
                <a:spcPct val="90000"/>
              </a:lnSpc>
            </a:pPr>
            <a:r>
              <a:rPr lang="en-US" sz="4000" b="1" i="1" smtClean="0">
                <a:latin typeface="Comic Sans MS" pitchFamily="66" charset="0"/>
              </a:rPr>
              <a:t>Simply put, plot is what happens in the story. Some call it the storyline.</a:t>
            </a:r>
            <a:r>
              <a:rPr lang="en-US" sz="4000" i="1" smtClean="0"/>
              <a:t>  </a:t>
            </a:r>
          </a:p>
        </p:txBody>
      </p:sp>
      <p:sp>
        <p:nvSpPr>
          <p:cNvPr id="10244" name="AutoShape 4">
            <a:hlinkClick r:id="" action="ppaction://hlinkshowjump?jump=firstslide" highlightClick="1"/>
          </p:cNvPr>
          <p:cNvSpPr>
            <a:spLocks noChangeArrowheads="1"/>
          </p:cNvSpPr>
          <p:nvPr/>
        </p:nvSpPr>
        <p:spPr bwMode="auto">
          <a:xfrm>
            <a:off x="8229600" y="6096000"/>
            <a:ext cx="6858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417638" y="1311275"/>
          <a:ext cx="6348412" cy="3530600"/>
        </p:xfrm>
        <a:graphic>
          <a:graphicData uri="http://schemas.openxmlformats.org/presentationml/2006/ole">
            <p:oleObj spid="_x0000_s1026" name="Image" r:id="rId4" imgW="6349206" imgH="3530159" progId="">
              <p:embed/>
            </p:oleObj>
          </a:graphicData>
        </a:graphic>
      </p:graphicFrame>
      <p:sp>
        <p:nvSpPr>
          <p:cNvPr id="1027" name="Rectangle 2"/>
          <p:cNvSpPr>
            <a:spLocks noGrp="1" noChangeArrowheads="1"/>
          </p:cNvSpPr>
          <p:nvPr>
            <p:ph type="title"/>
          </p:nvPr>
        </p:nvSpPr>
        <p:spPr>
          <a:xfrm>
            <a:off x="685800" y="381000"/>
            <a:ext cx="7772400" cy="1143000"/>
          </a:xfrm>
        </p:spPr>
        <p:txBody>
          <a:bodyPr/>
          <a:lstStyle/>
          <a:p>
            <a:pPr eaLnBrk="1" hangingPunct="1"/>
            <a:r>
              <a:rPr lang="en-US" smtClean="0">
                <a:solidFill>
                  <a:srgbClr val="6600CC"/>
                </a:solidFill>
              </a:rPr>
              <a:t>Plot</a:t>
            </a:r>
          </a:p>
        </p:txBody>
      </p:sp>
      <p:sp>
        <p:nvSpPr>
          <p:cNvPr id="1028" name="Text Box 4"/>
          <p:cNvSpPr txBox="1">
            <a:spLocks noChangeArrowheads="1"/>
          </p:cNvSpPr>
          <p:nvPr/>
        </p:nvSpPr>
        <p:spPr bwMode="auto">
          <a:xfrm>
            <a:off x="838200" y="4832350"/>
            <a:ext cx="7924800" cy="1187450"/>
          </a:xfrm>
          <a:prstGeom prst="rect">
            <a:avLst/>
          </a:prstGeom>
          <a:noFill/>
          <a:ln w="9525">
            <a:noFill/>
            <a:miter lim="800000"/>
            <a:headEnd/>
            <a:tailEnd/>
          </a:ln>
        </p:spPr>
        <p:txBody>
          <a:bodyPr>
            <a:spAutoFit/>
          </a:bodyPr>
          <a:lstStyle/>
          <a:p>
            <a:pPr>
              <a:spcBef>
                <a:spcPct val="50000"/>
              </a:spcBef>
            </a:pPr>
            <a:r>
              <a:rPr lang="en-US">
                <a:cs typeface="Arial" charset="0"/>
              </a:rPr>
              <a:t>Plot is the literary element that describes the structure of a story. </a:t>
            </a:r>
            <a:r>
              <a:rPr lang="en-US"/>
              <a:t>It shows arrangement of events and actions within a story. </a:t>
            </a:r>
          </a:p>
        </p:txBody>
      </p:sp>
    </p:spTree>
  </p:cSld>
  <p:clrMapOvr>
    <a:masterClrMapping/>
  </p:clrMapOvr>
  <p:transition spd="slow">
    <p:sndAc>
      <p:stSnd>
        <p:snd r:embed="rId3"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Isosceles Triangle 8"/>
          <p:cNvSpPr>
            <a:spLocks noChangeArrowheads="1"/>
          </p:cNvSpPr>
          <p:nvPr/>
        </p:nvSpPr>
        <p:spPr bwMode="auto">
          <a:xfrm>
            <a:off x="2895600" y="1676400"/>
            <a:ext cx="3124200" cy="4343400"/>
          </a:xfrm>
          <a:prstGeom prst="triangle">
            <a:avLst>
              <a:gd name="adj" fmla="val 50000"/>
            </a:avLst>
          </a:prstGeom>
          <a:solidFill>
            <a:schemeClr val="accent1"/>
          </a:solidFill>
          <a:ln w="9525" algn="ctr">
            <a:solidFill>
              <a:schemeClr val="tx1"/>
            </a:solidFill>
            <a:round/>
            <a:headEnd/>
            <a:tailEnd/>
          </a:ln>
        </p:spPr>
        <p:txBody>
          <a:bodyPr wrap="none"/>
          <a:lstStyle/>
          <a:p>
            <a:endParaRPr lang="en-US"/>
          </a:p>
        </p:txBody>
      </p:sp>
      <p:sp>
        <p:nvSpPr>
          <p:cNvPr id="11267" name="Rectangle 10"/>
          <p:cNvSpPr>
            <a:spLocks noGrp="1" noChangeArrowheads="1"/>
          </p:cNvSpPr>
          <p:nvPr>
            <p:ph type="title"/>
          </p:nvPr>
        </p:nvSpPr>
        <p:spPr>
          <a:xfrm>
            <a:off x="457200" y="228600"/>
            <a:ext cx="7772400" cy="1143000"/>
          </a:xfrm>
          <a:noFill/>
        </p:spPr>
        <p:txBody>
          <a:bodyPr/>
          <a:lstStyle/>
          <a:p>
            <a:pPr eaLnBrk="1" hangingPunct="1"/>
            <a:r>
              <a:rPr lang="en-US" b="1" smtClean="0">
                <a:solidFill>
                  <a:srgbClr val="6600CC"/>
                </a:solidFill>
              </a:rPr>
              <a:t>Plot Components</a:t>
            </a:r>
          </a:p>
        </p:txBody>
      </p:sp>
      <p:sp>
        <p:nvSpPr>
          <p:cNvPr id="11268" name="Text Box 4"/>
          <p:cNvSpPr txBox="1">
            <a:spLocks noChangeArrowheads="1"/>
          </p:cNvSpPr>
          <p:nvPr/>
        </p:nvSpPr>
        <p:spPr bwMode="auto">
          <a:xfrm>
            <a:off x="381000" y="5257800"/>
            <a:ext cx="4343400" cy="701675"/>
          </a:xfrm>
          <a:prstGeom prst="rect">
            <a:avLst/>
          </a:prstGeom>
          <a:noFill/>
          <a:ln w="9525">
            <a:noFill/>
            <a:miter lim="800000"/>
            <a:headEnd/>
            <a:tailEnd/>
          </a:ln>
        </p:spPr>
        <p:txBody>
          <a:bodyPr>
            <a:spAutoFit/>
          </a:bodyPr>
          <a:lstStyle/>
          <a:p>
            <a:pPr>
              <a:spcBef>
                <a:spcPct val="50000"/>
              </a:spcBef>
            </a:pPr>
            <a:r>
              <a:rPr lang="en-US" sz="2000" b="1">
                <a:solidFill>
                  <a:schemeClr val="tx2"/>
                </a:solidFill>
              </a:rPr>
              <a:t>Exposition:</a:t>
            </a:r>
            <a:r>
              <a:rPr lang="en-US" sz="2000">
                <a:solidFill>
                  <a:schemeClr val="tx2"/>
                </a:solidFill>
              </a:rPr>
              <a:t>  the start of the story, the situation before the action starts</a:t>
            </a:r>
          </a:p>
        </p:txBody>
      </p:sp>
      <p:sp>
        <p:nvSpPr>
          <p:cNvPr id="11269" name="Text Box 5"/>
          <p:cNvSpPr txBox="1">
            <a:spLocks noChangeArrowheads="1"/>
          </p:cNvSpPr>
          <p:nvPr/>
        </p:nvSpPr>
        <p:spPr bwMode="auto">
          <a:xfrm>
            <a:off x="381000" y="3124200"/>
            <a:ext cx="4114800" cy="1006475"/>
          </a:xfrm>
          <a:prstGeom prst="rect">
            <a:avLst/>
          </a:prstGeom>
          <a:noFill/>
          <a:ln w="9525">
            <a:noFill/>
            <a:miter lim="800000"/>
            <a:headEnd/>
            <a:tailEnd/>
          </a:ln>
        </p:spPr>
        <p:txBody>
          <a:bodyPr>
            <a:spAutoFit/>
          </a:bodyPr>
          <a:lstStyle/>
          <a:p>
            <a:pPr>
              <a:spcBef>
                <a:spcPct val="50000"/>
              </a:spcBef>
            </a:pPr>
            <a:r>
              <a:rPr lang="en-US" sz="2000" b="1">
                <a:solidFill>
                  <a:schemeClr val="tx2"/>
                </a:solidFill>
              </a:rPr>
              <a:t>Rising Action:</a:t>
            </a:r>
            <a:r>
              <a:rPr lang="en-US" sz="2000">
                <a:solidFill>
                  <a:schemeClr val="tx2"/>
                </a:solidFill>
              </a:rPr>
              <a:t> the series of conflicts and crisis in the story that lead to the climax</a:t>
            </a:r>
          </a:p>
        </p:txBody>
      </p:sp>
      <p:sp>
        <p:nvSpPr>
          <p:cNvPr id="11270" name="Text Box 6"/>
          <p:cNvSpPr txBox="1">
            <a:spLocks noChangeArrowheads="1"/>
          </p:cNvSpPr>
          <p:nvPr/>
        </p:nvSpPr>
        <p:spPr bwMode="auto">
          <a:xfrm>
            <a:off x="2514600" y="1295400"/>
            <a:ext cx="4114800" cy="1006475"/>
          </a:xfrm>
          <a:prstGeom prst="rect">
            <a:avLst/>
          </a:prstGeom>
          <a:noFill/>
          <a:ln w="9525">
            <a:noFill/>
            <a:miter lim="800000"/>
            <a:headEnd/>
            <a:tailEnd/>
          </a:ln>
        </p:spPr>
        <p:txBody>
          <a:bodyPr>
            <a:spAutoFit/>
          </a:bodyPr>
          <a:lstStyle/>
          <a:p>
            <a:pPr>
              <a:spcBef>
                <a:spcPct val="50000"/>
              </a:spcBef>
            </a:pPr>
            <a:r>
              <a:rPr lang="en-US" sz="2000" b="1">
                <a:solidFill>
                  <a:schemeClr val="tx2"/>
                </a:solidFill>
              </a:rPr>
              <a:t>Climax: </a:t>
            </a:r>
            <a:r>
              <a:rPr lang="en-US" sz="2000">
                <a:solidFill>
                  <a:schemeClr val="tx2"/>
                </a:solidFill>
              </a:rPr>
              <a:t>the turning point, the most intense moment—either mentally or in action</a:t>
            </a:r>
            <a:endParaRPr lang="en-US" sz="2000" b="1">
              <a:solidFill>
                <a:schemeClr val="tx2"/>
              </a:solidFill>
            </a:endParaRPr>
          </a:p>
        </p:txBody>
      </p:sp>
      <p:sp>
        <p:nvSpPr>
          <p:cNvPr id="11271" name="Text Box 7"/>
          <p:cNvSpPr txBox="1">
            <a:spLocks noChangeArrowheads="1"/>
          </p:cNvSpPr>
          <p:nvPr/>
        </p:nvSpPr>
        <p:spPr bwMode="auto">
          <a:xfrm>
            <a:off x="5257800" y="3124200"/>
            <a:ext cx="3505200" cy="1006475"/>
          </a:xfrm>
          <a:prstGeom prst="rect">
            <a:avLst/>
          </a:prstGeom>
          <a:noFill/>
          <a:ln w="9525">
            <a:noFill/>
            <a:miter lim="800000"/>
            <a:headEnd/>
            <a:tailEnd/>
          </a:ln>
        </p:spPr>
        <p:txBody>
          <a:bodyPr>
            <a:spAutoFit/>
          </a:bodyPr>
          <a:lstStyle/>
          <a:p>
            <a:pPr>
              <a:spcBef>
                <a:spcPct val="50000"/>
              </a:spcBef>
            </a:pPr>
            <a:r>
              <a:rPr lang="en-US" sz="2000" b="1">
                <a:solidFill>
                  <a:schemeClr val="tx2"/>
                </a:solidFill>
              </a:rPr>
              <a:t>Falling Action:</a:t>
            </a:r>
            <a:r>
              <a:rPr lang="en-US" sz="2000">
                <a:solidFill>
                  <a:schemeClr val="tx2"/>
                </a:solidFill>
              </a:rPr>
              <a:t> all of the action which follows the climax</a:t>
            </a:r>
            <a:endParaRPr lang="en-US" sz="2000" b="1">
              <a:solidFill>
                <a:schemeClr val="tx2"/>
              </a:solidFill>
            </a:endParaRPr>
          </a:p>
        </p:txBody>
      </p:sp>
      <p:sp>
        <p:nvSpPr>
          <p:cNvPr id="11272" name="Text Box 8"/>
          <p:cNvSpPr txBox="1">
            <a:spLocks noChangeArrowheads="1"/>
          </p:cNvSpPr>
          <p:nvPr/>
        </p:nvSpPr>
        <p:spPr bwMode="auto">
          <a:xfrm>
            <a:off x="5257800" y="5257800"/>
            <a:ext cx="4038600" cy="701675"/>
          </a:xfrm>
          <a:prstGeom prst="rect">
            <a:avLst/>
          </a:prstGeom>
          <a:noFill/>
          <a:ln w="9525">
            <a:noFill/>
            <a:miter lim="800000"/>
            <a:headEnd/>
            <a:tailEnd/>
          </a:ln>
        </p:spPr>
        <p:txBody>
          <a:bodyPr>
            <a:spAutoFit/>
          </a:bodyPr>
          <a:lstStyle/>
          <a:p>
            <a:pPr>
              <a:spcBef>
                <a:spcPct val="50000"/>
              </a:spcBef>
            </a:pPr>
            <a:r>
              <a:rPr lang="en-US" sz="2000" b="1">
                <a:solidFill>
                  <a:schemeClr val="tx2"/>
                </a:solidFill>
              </a:rPr>
              <a:t>Resolution: </a:t>
            </a:r>
            <a:r>
              <a:rPr lang="en-US" sz="2000">
                <a:solidFill>
                  <a:schemeClr val="tx2"/>
                </a:solidFill>
              </a:rPr>
              <a:t>the conclusion, the tying together of all of the threads</a:t>
            </a:r>
            <a:endParaRPr lang="en-US" sz="2000" b="1">
              <a:solidFill>
                <a:schemeClr val="tx2"/>
              </a:solidFill>
            </a:endParaRPr>
          </a:p>
        </p:txBody>
      </p:sp>
      <p:cxnSp>
        <p:nvCxnSpPr>
          <p:cNvPr id="11273" name="Straight Connector 10"/>
          <p:cNvCxnSpPr>
            <a:cxnSpLocks noChangeShapeType="1"/>
          </p:cNvCxnSpPr>
          <p:nvPr/>
        </p:nvCxnSpPr>
        <p:spPr bwMode="auto">
          <a:xfrm>
            <a:off x="685800" y="6019800"/>
            <a:ext cx="7467600" cy="0"/>
          </a:xfrm>
          <a:prstGeom prst="line">
            <a:avLst/>
          </a:prstGeom>
          <a:noFill/>
          <a:ln w="9525" algn="ctr">
            <a:solidFill>
              <a:schemeClr val="tx1"/>
            </a:solidFill>
            <a:round/>
            <a:headEnd/>
            <a:tailEnd/>
          </a:ln>
        </p:spPr>
      </p:cxnSp>
    </p:spTree>
  </p:cSld>
  <p:clrMapOvr>
    <a:masterClrMapping/>
  </p:clrMapOvr>
  <p:transition spd="slow">
    <p:sndAc>
      <p:stSnd>
        <p:snd r:embed="rId3"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0"/>
            <a:ext cx="7772400" cy="1143000"/>
          </a:xfrm>
        </p:spPr>
        <p:txBody>
          <a:bodyPr/>
          <a:lstStyle/>
          <a:p>
            <a:pPr eaLnBrk="1" hangingPunct="1"/>
            <a:r>
              <a:rPr lang="en-US" sz="6000" smtClean="0">
                <a:solidFill>
                  <a:srgbClr val="FFFF00"/>
                </a:solidFill>
                <a:latin typeface="Jokerman" pitchFamily="82" charset="0"/>
              </a:rPr>
              <a:t>Theme</a:t>
            </a:r>
          </a:p>
        </p:txBody>
      </p:sp>
      <p:sp>
        <p:nvSpPr>
          <p:cNvPr id="12291" name="Rectangle 3"/>
          <p:cNvSpPr>
            <a:spLocks noGrp="1" noChangeArrowheads="1"/>
          </p:cNvSpPr>
          <p:nvPr>
            <p:ph type="body" idx="1"/>
          </p:nvPr>
        </p:nvSpPr>
        <p:spPr>
          <a:xfrm>
            <a:off x="304800" y="1143000"/>
            <a:ext cx="8839200" cy="4114800"/>
          </a:xfrm>
        </p:spPr>
        <p:txBody>
          <a:bodyPr/>
          <a:lstStyle/>
          <a:p>
            <a:pPr eaLnBrk="1" hangingPunct="1">
              <a:lnSpc>
                <a:spcPct val="90000"/>
              </a:lnSpc>
            </a:pPr>
            <a:r>
              <a:rPr lang="en-US" sz="4000" b="1" i="1" smtClean="0">
                <a:latin typeface="Comic Sans MS" pitchFamily="66" charset="0"/>
              </a:rPr>
              <a:t>It’s the moral or main idea of the story.  Themes do not provide any plot developments and apply to many types of stories in almost any genre.</a:t>
            </a:r>
          </a:p>
          <a:p>
            <a:pPr eaLnBrk="1" hangingPunct="1">
              <a:lnSpc>
                <a:spcPct val="90000"/>
              </a:lnSpc>
            </a:pPr>
            <a:endParaRPr lang="en-US" sz="4000" b="1" i="1" smtClean="0">
              <a:latin typeface="Comic Sans MS" pitchFamily="66" charset="0"/>
            </a:endParaRPr>
          </a:p>
        </p:txBody>
      </p:sp>
      <p:sp>
        <p:nvSpPr>
          <p:cNvPr id="12292" name="AutoShape 4">
            <a:hlinkClick r:id="" action="ppaction://hlinkshowjump?jump=firstslide" highlightClick="1"/>
          </p:cNvPr>
          <p:cNvSpPr>
            <a:spLocks noChangeArrowheads="1"/>
          </p:cNvSpPr>
          <p:nvPr/>
        </p:nvSpPr>
        <p:spPr bwMode="auto">
          <a:xfrm>
            <a:off x="8458200" y="6172200"/>
            <a:ext cx="457200" cy="4572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0"/>
            <a:ext cx="7772400" cy="1143000"/>
          </a:xfrm>
        </p:spPr>
        <p:txBody>
          <a:bodyPr/>
          <a:lstStyle/>
          <a:p>
            <a:pPr eaLnBrk="1" hangingPunct="1"/>
            <a:r>
              <a:rPr lang="en-US" sz="6000" smtClean="0">
                <a:solidFill>
                  <a:srgbClr val="FFFF00"/>
                </a:solidFill>
                <a:latin typeface="Jokerman" pitchFamily="82" charset="0"/>
              </a:rPr>
              <a:t>Characterization</a:t>
            </a:r>
          </a:p>
        </p:txBody>
      </p:sp>
      <p:sp>
        <p:nvSpPr>
          <p:cNvPr id="13315" name="Rectangle 3"/>
          <p:cNvSpPr>
            <a:spLocks noGrp="1" noChangeArrowheads="1"/>
          </p:cNvSpPr>
          <p:nvPr>
            <p:ph type="body" idx="1"/>
          </p:nvPr>
        </p:nvSpPr>
        <p:spPr>
          <a:xfrm>
            <a:off x="0" y="1066800"/>
            <a:ext cx="9144000" cy="4114800"/>
          </a:xfrm>
        </p:spPr>
        <p:txBody>
          <a:bodyPr/>
          <a:lstStyle/>
          <a:p>
            <a:pPr eaLnBrk="1" hangingPunct="1">
              <a:lnSpc>
                <a:spcPct val="90000"/>
              </a:lnSpc>
            </a:pPr>
            <a:r>
              <a:rPr lang="en-US" sz="3400" b="1" i="1" smtClean="0">
                <a:latin typeface="Comic Sans MS" pitchFamily="66" charset="0"/>
              </a:rPr>
              <a:t>The main character in a story is called the </a:t>
            </a:r>
            <a:r>
              <a:rPr lang="en-US" sz="3400" b="1" i="1" smtClean="0">
                <a:solidFill>
                  <a:schemeClr val="hlink"/>
                </a:solidFill>
                <a:latin typeface="Comic Sans MS" pitchFamily="66" charset="0"/>
              </a:rPr>
              <a:t>protagonist</a:t>
            </a:r>
            <a:r>
              <a:rPr lang="en-US" sz="3400" b="1" i="1" smtClean="0">
                <a:latin typeface="Comic Sans MS" pitchFamily="66" charset="0"/>
              </a:rPr>
              <a:t>.  She or he is always involved in the main conflict and its resolution.</a:t>
            </a:r>
          </a:p>
          <a:p>
            <a:pPr eaLnBrk="1" hangingPunct="1">
              <a:lnSpc>
                <a:spcPct val="90000"/>
              </a:lnSpc>
            </a:pPr>
            <a:r>
              <a:rPr lang="en-US" sz="3400" b="1" smtClean="0">
                <a:solidFill>
                  <a:srgbClr val="FFFF00"/>
                </a:solidFill>
                <a:latin typeface="Comic Sans MS" pitchFamily="66" charset="0"/>
              </a:rPr>
              <a:t>The person opposing the protagonist is called the </a:t>
            </a:r>
            <a:r>
              <a:rPr lang="en-US" sz="3400" b="1" smtClean="0">
                <a:solidFill>
                  <a:schemeClr val="hlink"/>
                </a:solidFill>
                <a:latin typeface="Comic Sans MS" pitchFamily="66" charset="0"/>
              </a:rPr>
              <a:t>antagonist</a:t>
            </a:r>
            <a:r>
              <a:rPr lang="en-US" sz="3400" b="1" smtClean="0">
                <a:solidFill>
                  <a:srgbClr val="FFFF00"/>
                </a:solidFill>
                <a:latin typeface="Comic Sans MS" pitchFamily="66" charset="0"/>
              </a:rPr>
              <a:t>.</a:t>
            </a:r>
            <a:r>
              <a:rPr lang="en-US" sz="3400" b="1" i="1" smtClean="0">
                <a:latin typeface="Comic Sans MS" pitchFamily="66" charset="0"/>
              </a:rPr>
              <a:t>  </a:t>
            </a:r>
          </a:p>
          <a:p>
            <a:pPr eaLnBrk="1" hangingPunct="1">
              <a:lnSpc>
                <a:spcPct val="90000"/>
              </a:lnSpc>
            </a:pPr>
            <a:r>
              <a:rPr lang="en-US" sz="3400" b="1" i="1" smtClean="0">
                <a:latin typeface="Comic Sans MS" pitchFamily="66" charset="0"/>
              </a:rPr>
              <a:t>use the </a:t>
            </a:r>
            <a:r>
              <a:rPr lang="en-US" sz="3400" b="1" i="1" smtClean="0">
                <a:solidFill>
                  <a:srgbClr val="FFFF00"/>
                </a:solidFill>
                <a:latin typeface="Comic Sans MS" pitchFamily="66" charset="0"/>
              </a:rPr>
              <a:t>methods of characterization</a:t>
            </a:r>
            <a:r>
              <a:rPr lang="en-US" sz="3400" b="1" i="1" smtClean="0">
                <a:latin typeface="Comic Sans MS" pitchFamily="66" charset="0"/>
              </a:rPr>
              <a:t> (flat, round, dynamic, or static) to describe the protagonists and antagonists in the story.</a:t>
            </a:r>
          </a:p>
        </p:txBody>
      </p:sp>
      <p:sp>
        <p:nvSpPr>
          <p:cNvPr id="13316" name="AutoShape 4">
            <a:hlinkClick r:id="" action="ppaction://hlinkshowjump?jump=firstslide" highlightClick="1"/>
          </p:cNvPr>
          <p:cNvSpPr>
            <a:spLocks noChangeArrowheads="1"/>
          </p:cNvSpPr>
          <p:nvPr/>
        </p:nvSpPr>
        <p:spPr bwMode="auto">
          <a:xfrm>
            <a:off x="8686800" y="6400800"/>
            <a:ext cx="457200" cy="4572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13317" name="AutoShape 5">
            <a:hlinkClick r:id="rId3" action="ppaction://hlinksldjump" highlightClick="1"/>
          </p:cNvPr>
          <p:cNvSpPr>
            <a:spLocks noChangeArrowheads="1"/>
          </p:cNvSpPr>
          <p:nvPr/>
        </p:nvSpPr>
        <p:spPr bwMode="auto">
          <a:xfrm>
            <a:off x="6096000" y="4648200"/>
            <a:ext cx="1524000" cy="304800"/>
          </a:xfrm>
          <a:prstGeom prst="actionButtonBlank">
            <a:avLst/>
          </a:prstGeom>
          <a:solidFill>
            <a:schemeClr val="accent1"/>
          </a:solidFill>
          <a:ln w="9525">
            <a:solidFill>
              <a:schemeClr val="tx1"/>
            </a:solidFill>
            <a:miter lim="800000"/>
            <a:headEnd/>
            <a:tailEnd/>
          </a:ln>
        </p:spPr>
        <p:txBody>
          <a:bodyPr wrap="none" anchor="ctr"/>
          <a:lstStyle/>
          <a:p>
            <a:pPr algn="ctr"/>
            <a:r>
              <a:rPr lang="en-US"/>
              <a:t>Click Here</a:t>
            </a:r>
          </a:p>
        </p:txBody>
      </p:sp>
      <p:sp>
        <p:nvSpPr>
          <p:cNvPr id="13318" name="AutoShape 6">
            <a:hlinkClick r:id="rId4" action="ppaction://hlinksldjump" highlightClick="1"/>
          </p:cNvPr>
          <p:cNvSpPr>
            <a:spLocks noChangeArrowheads="1"/>
          </p:cNvSpPr>
          <p:nvPr/>
        </p:nvSpPr>
        <p:spPr bwMode="auto">
          <a:xfrm>
            <a:off x="2667000" y="2667000"/>
            <a:ext cx="1600200" cy="304800"/>
          </a:xfrm>
          <a:prstGeom prst="actionButtonBlank">
            <a:avLst/>
          </a:prstGeom>
          <a:solidFill>
            <a:schemeClr val="accent1"/>
          </a:solidFill>
          <a:ln w="9525">
            <a:solidFill>
              <a:schemeClr val="tx1"/>
            </a:solidFill>
            <a:miter lim="800000"/>
            <a:headEnd/>
            <a:tailEnd/>
          </a:ln>
        </p:spPr>
        <p:txBody>
          <a:bodyPr wrap="none" anchor="ctr"/>
          <a:lstStyle/>
          <a:p>
            <a:pPr algn="ctr"/>
            <a:r>
              <a:rPr lang="en-US"/>
              <a:t>Click Here</a:t>
            </a:r>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152400"/>
            <a:ext cx="9144000" cy="762000"/>
          </a:xfrm>
        </p:spPr>
        <p:txBody>
          <a:bodyPr/>
          <a:lstStyle/>
          <a:p>
            <a:pPr eaLnBrk="1" hangingPunct="1"/>
            <a:r>
              <a:rPr lang="en-US" sz="5400" smtClean="0">
                <a:latin typeface="Jokerman" pitchFamily="82" charset="0"/>
              </a:rPr>
              <a:t>Flat Characterization</a:t>
            </a:r>
          </a:p>
        </p:txBody>
      </p:sp>
      <p:sp>
        <p:nvSpPr>
          <p:cNvPr id="14339" name="Rectangle 3"/>
          <p:cNvSpPr>
            <a:spLocks noGrp="1" noChangeArrowheads="1"/>
          </p:cNvSpPr>
          <p:nvPr>
            <p:ph type="body" idx="1"/>
          </p:nvPr>
        </p:nvSpPr>
        <p:spPr>
          <a:xfrm>
            <a:off x="0" y="914400"/>
            <a:ext cx="8382000" cy="4113213"/>
          </a:xfrm>
        </p:spPr>
        <p:txBody>
          <a:bodyPr/>
          <a:lstStyle/>
          <a:p>
            <a:pPr eaLnBrk="1" hangingPunct="1"/>
            <a:r>
              <a:rPr lang="en-US" sz="3600" b="1" smtClean="0">
                <a:solidFill>
                  <a:srgbClr val="FFFF00"/>
                </a:solidFill>
                <a:latin typeface="Comic Sans MS" pitchFamily="66" charset="0"/>
              </a:rPr>
              <a:t>A character who has one or two sides, representing one or two traits—often a stereotype.                            Flat characters help move                        the plot along more quickly because the audience                   immediately understands                    what the character is about.</a:t>
            </a:r>
          </a:p>
          <a:p>
            <a:pPr eaLnBrk="1" hangingPunct="1">
              <a:buFontTx/>
              <a:buNone/>
            </a:pPr>
            <a:endParaRPr lang="en-US" sz="1200" b="1" smtClean="0">
              <a:latin typeface="Comic Sans MS" pitchFamily="66" charset="0"/>
            </a:endParaRPr>
          </a:p>
          <a:p>
            <a:pPr eaLnBrk="1" hangingPunct="1"/>
            <a:r>
              <a:rPr lang="en-US" sz="3600" b="1" i="1" smtClean="0">
                <a:latin typeface="Comic Sans MS" pitchFamily="66" charset="0"/>
              </a:rPr>
              <a:t>Example:  </a:t>
            </a:r>
            <a:r>
              <a:rPr lang="en-US" sz="3600" b="1" i="1" smtClean="0">
                <a:solidFill>
                  <a:schemeClr val="accent2"/>
                </a:solidFill>
                <a:latin typeface="Comic Sans MS" pitchFamily="66" charset="0"/>
              </a:rPr>
              <a:t>Like a geeky             science professor</a:t>
            </a:r>
          </a:p>
        </p:txBody>
      </p:sp>
      <p:pic>
        <p:nvPicPr>
          <p:cNvPr id="14340" name="Picture 4" descr="The_Nutty_Professor"/>
          <p:cNvPicPr>
            <a:picLocks noChangeAspect="1" noChangeArrowheads="1"/>
          </p:cNvPicPr>
          <p:nvPr/>
        </p:nvPicPr>
        <p:blipFill>
          <a:blip r:embed="rId3" cstate="print"/>
          <a:srcRect t="22095"/>
          <a:stretch>
            <a:fillRect/>
          </a:stretch>
        </p:blipFill>
        <p:spPr bwMode="auto">
          <a:xfrm>
            <a:off x="6630988" y="2438400"/>
            <a:ext cx="2360612" cy="2606675"/>
          </a:xfrm>
          <a:prstGeom prst="rect">
            <a:avLst/>
          </a:prstGeom>
          <a:noFill/>
          <a:ln w="9525">
            <a:noFill/>
            <a:miter lim="800000"/>
            <a:headEnd/>
            <a:tailEnd/>
          </a:ln>
        </p:spPr>
      </p:pic>
    </p:spTree>
  </p:cSld>
  <p:clrMapOvr>
    <a:masterClrMapping/>
  </p:clrMapOvr>
  <p:transition spd="slow">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a:xfrm>
            <a:off x="0" y="0"/>
            <a:ext cx="9144000" cy="1143000"/>
          </a:xfrm>
        </p:spPr>
        <p:txBody>
          <a:bodyPr/>
          <a:lstStyle/>
          <a:p>
            <a:pPr eaLnBrk="1" hangingPunct="1"/>
            <a:r>
              <a:rPr lang="en-US" sz="5000" smtClean="0">
                <a:latin typeface="Jokerman" pitchFamily="82" charset="0"/>
              </a:rPr>
              <a:t>Round Characterization</a:t>
            </a:r>
          </a:p>
        </p:txBody>
      </p:sp>
      <p:sp>
        <p:nvSpPr>
          <p:cNvPr id="15363" name="Rectangle 4"/>
          <p:cNvSpPr>
            <a:spLocks noGrp="1" noChangeArrowheads="1"/>
          </p:cNvSpPr>
          <p:nvPr>
            <p:ph type="body" sz="half" idx="1"/>
          </p:nvPr>
        </p:nvSpPr>
        <p:spPr>
          <a:xfrm>
            <a:off x="0" y="1295400"/>
            <a:ext cx="8081963" cy="4113213"/>
          </a:xfrm>
        </p:spPr>
        <p:txBody>
          <a:bodyPr/>
          <a:lstStyle/>
          <a:p>
            <a:pPr eaLnBrk="1" hangingPunct="1">
              <a:lnSpc>
                <a:spcPct val="90000"/>
              </a:lnSpc>
            </a:pPr>
            <a:r>
              <a:rPr lang="en-US" sz="3600" b="1" smtClean="0">
                <a:solidFill>
                  <a:srgbClr val="FFFF00"/>
                </a:solidFill>
                <a:latin typeface="Comic Sans MS" pitchFamily="66" charset="0"/>
              </a:rPr>
              <a:t>A character who is complex and has many sides or traits              with unpredictable           behavior and a fully        developed personality.  Antagonists are usually                            a round characterization. </a:t>
            </a:r>
          </a:p>
          <a:p>
            <a:pPr eaLnBrk="1" hangingPunct="1">
              <a:lnSpc>
                <a:spcPct val="90000"/>
              </a:lnSpc>
            </a:pPr>
            <a:endParaRPr lang="en-US" sz="4000" b="1" i="1" smtClean="0"/>
          </a:p>
          <a:p>
            <a:pPr eaLnBrk="1" hangingPunct="1">
              <a:lnSpc>
                <a:spcPct val="90000"/>
              </a:lnSpc>
            </a:pPr>
            <a:r>
              <a:rPr lang="en-US" sz="4000" b="1" i="1" smtClean="0"/>
              <a:t>Example:  Like The                             Green Goblin (Norman Osborn)</a:t>
            </a:r>
          </a:p>
        </p:txBody>
      </p:sp>
      <p:pic>
        <p:nvPicPr>
          <p:cNvPr id="15364" name="Picture 9" descr="spidy6_big"/>
          <p:cNvPicPr>
            <a:picLocks noGrp="1" noChangeAspect="1" noChangeArrowheads="1"/>
          </p:cNvPicPr>
          <p:nvPr>
            <p:ph sz="half" idx="2"/>
          </p:nvPr>
        </p:nvPicPr>
        <p:blipFill>
          <a:blip r:embed="rId3" cstate="print"/>
          <a:srcRect l="10448" t="5461" r="49254" b="22823"/>
          <a:stretch>
            <a:fillRect/>
          </a:stretch>
        </p:blipFill>
        <p:spPr>
          <a:xfrm>
            <a:off x="6289675" y="1981200"/>
            <a:ext cx="2625725" cy="2819400"/>
          </a:xfrm>
          <a:noFill/>
        </p:spPr>
      </p:pic>
    </p:spTree>
  </p:cSld>
  <p:clrMapOvr>
    <a:masterClrMapping/>
  </p:clrMapOvr>
  <p:transition spd="slow">
    <p:sndAc>
      <p:stSnd>
        <p:snd r:embed="rId2" name="chimes.wav"/>
      </p:stSnd>
    </p:sndAc>
  </p:transition>
  <p:timing>
    <p:tnLst>
      <p:par>
        <p:cTn id="1" dur="indefinite" restart="never" nodeType="tmRoot"/>
      </p:par>
    </p:tnLst>
  </p:timing>
</p:sld>
</file>

<file path=ppt/theme/theme1.xml><?xml version="1.0" encoding="utf-8"?>
<a:theme xmlns:a="http://schemas.openxmlformats.org/drawingml/2006/main" name="Radar">
  <a:themeElements>
    <a:clrScheme name="Radar 1">
      <a:dk1>
        <a:srgbClr val="000000"/>
      </a:dk1>
      <a:lt1>
        <a:srgbClr val="EAEAEA"/>
      </a:lt1>
      <a:dk2>
        <a:srgbClr val="000066"/>
      </a:dk2>
      <a:lt2>
        <a:srgbClr val="FFFFFF"/>
      </a:lt2>
      <a:accent1>
        <a:srgbClr val="003399"/>
      </a:accent1>
      <a:accent2>
        <a:srgbClr val="99CCFF"/>
      </a:accent2>
      <a:accent3>
        <a:srgbClr val="AAAAB8"/>
      </a:accent3>
      <a:accent4>
        <a:srgbClr val="C8C8C8"/>
      </a:accent4>
      <a:accent5>
        <a:srgbClr val="AAADCA"/>
      </a:accent5>
      <a:accent6>
        <a:srgbClr val="8AB9E7"/>
      </a:accent6>
      <a:hlink>
        <a:srgbClr val="CC9900"/>
      </a:hlink>
      <a:folHlink>
        <a:srgbClr val="996600"/>
      </a:folHlink>
    </a:clrScheme>
    <a:fontScheme name="Rada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adar 1">
        <a:dk1>
          <a:srgbClr val="000000"/>
        </a:dk1>
        <a:lt1>
          <a:srgbClr val="EAEAEA"/>
        </a:lt1>
        <a:dk2>
          <a:srgbClr val="000066"/>
        </a:dk2>
        <a:lt2>
          <a:srgbClr val="FFFFFF"/>
        </a:lt2>
        <a:accent1>
          <a:srgbClr val="003399"/>
        </a:accent1>
        <a:accent2>
          <a:srgbClr val="99CCFF"/>
        </a:accent2>
        <a:accent3>
          <a:srgbClr val="AAAAB8"/>
        </a:accent3>
        <a:accent4>
          <a:srgbClr val="C8C8C8"/>
        </a:accent4>
        <a:accent5>
          <a:srgbClr val="AAADCA"/>
        </a:accent5>
        <a:accent6>
          <a:srgbClr val="8AB9E7"/>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Radar 2">
        <a:dk1>
          <a:srgbClr val="666699"/>
        </a:dk1>
        <a:lt1>
          <a:srgbClr val="CCCCFF"/>
        </a:lt1>
        <a:dk2>
          <a:srgbClr val="000040"/>
        </a:dk2>
        <a:lt2>
          <a:srgbClr val="A4A4C2"/>
        </a:lt2>
        <a:accent1>
          <a:srgbClr val="003399"/>
        </a:accent1>
        <a:accent2>
          <a:srgbClr val="0099FF"/>
        </a:accent2>
        <a:accent3>
          <a:srgbClr val="E2E2FF"/>
        </a:accent3>
        <a:accent4>
          <a:srgbClr val="565682"/>
        </a:accent4>
        <a:accent5>
          <a:srgbClr val="AAADCA"/>
        </a:accent5>
        <a:accent6>
          <a:srgbClr val="008AE7"/>
        </a:accent6>
        <a:hlink>
          <a:srgbClr val="B68600"/>
        </a:hlink>
        <a:folHlink>
          <a:srgbClr val="8A5C00"/>
        </a:folHlink>
      </a:clrScheme>
      <a:clrMap bg1="lt1" tx1="dk1" bg2="lt2" tx2="dk2" accent1="accent1" accent2="accent2" accent3="accent3" accent4="accent4" accent5="accent5" accent6="accent6" hlink="hlink" folHlink="folHlink"/>
    </a:extraClrScheme>
    <a:extraClrScheme>
      <a:clrScheme name="Radar 3">
        <a:dk1>
          <a:srgbClr val="000000"/>
        </a:dk1>
        <a:lt1>
          <a:srgbClr val="EAEAEA"/>
        </a:lt1>
        <a:dk2>
          <a:srgbClr val="000000"/>
        </a:dk2>
        <a:lt2>
          <a:srgbClr val="B2B2B2"/>
        </a:lt2>
        <a:accent1>
          <a:srgbClr val="777777"/>
        </a:accent1>
        <a:accent2>
          <a:srgbClr val="B2B2B2"/>
        </a:accent2>
        <a:accent3>
          <a:srgbClr val="F3F3F3"/>
        </a:accent3>
        <a:accent4>
          <a:srgbClr val="000000"/>
        </a:accent4>
        <a:accent5>
          <a:srgbClr val="BDBDBD"/>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Radar 4">
        <a:dk1>
          <a:srgbClr val="333333"/>
        </a:dk1>
        <a:lt1>
          <a:srgbClr val="FFFF66"/>
        </a:lt1>
        <a:dk2>
          <a:srgbClr val="000000"/>
        </a:dk2>
        <a:lt2>
          <a:srgbClr val="CC3300"/>
        </a:lt2>
        <a:accent1>
          <a:srgbClr val="5F5F5F"/>
        </a:accent1>
        <a:accent2>
          <a:srgbClr val="3399FF"/>
        </a:accent2>
        <a:accent3>
          <a:srgbClr val="AAAAAA"/>
        </a:accent3>
        <a:accent4>
          <a:srgbClr val="DADA56"/>
        </a:accent4>
        <a:accent5>
          <a:srgbClr val="B6B6B6"/>
        </a:accent5>
        <a:accent6>
          <a:srgbClr val="2D8AE7"/>
        </a:accent6>
        <a:hlink>
          <a:srgbClr val="008000"/>
        </a:hlink>
        <a:folHlink>
          <a:srgbClr val="CCECFF"/>
        </a:folHlink>
      </a:clrScheme>
      <a:clrMap bg1="dk2" tx1="lt1" bg2="dk1" tx2="lt2" accent1="accent1" accent2="accent2" accent3="accent3" accent4="accent4" accent5="accent5" accent6="accent6" hlink="hlink" folHlink="folHlink"/>
    </a:extraClrScheme>
    <a:extraClrScheme>
      <a:clrScheme name="Radar 5">
        <a:dk1>
          <a:srgbClr val="003300"/>
        </a:dk1>
        <a:lt1>
          <a:srgbClr val="FFFFCC"/>
        </a:lt1>
        <a:dk2>
          <a:srgbClr val="006600"/>
        </a:dk2>
        <a:lt2>
          <a:srgbClr val="FFFF00"/>
        </a:lt2>
        <a:accent1>
          <a:srgbClr val="008000"/>
        </a:accent1>
        <a:accent2>
          <a:srgbClr val="3399FF"/>
        </a:accent2>
        <a:accent3>
          <a:srgbClr val="AAB8AA"/>
        </a:accent3>
        <a:accent4>
          <a:srgbClr val="DADAAE"/>
        </a:accent4>
        <a:accent5>
          <a:srgbClr val="AAC0AA"/>
        </a:accent5>
        <a:accent6>
          <a:srgbClr val="2D8AE7"/>
        </a:accent6>
        <a:hlink>
          <a:srgbClr val="6666FF"/>
        </a:hlink>
        <a:folHlink>
          <a:srgbClr val="CCE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Designs\Radar.pot</Template>
  <TotalTime>1093</TotalTime>
  <Words>1049</Words>
  <Application>Microsoft Office PowerPoint</Application>
  <PresentationFormat>On-screen Show (4:3)</PresentationFormat>
  <Paragraphs>113</Paragraphs>
  <Slides>24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Radar</vt:lpstr>
      <vt:lpstr>Image</vt:lpstr>
      <vt:lpstr>Elements of Fiction</vt:lpstr>
      <vt:lpstr>Slide 2</vt:lpstr>
      <vt:lpstr>Plot</vt:lpstr>
      <vt:lpstr>Plot</vt:lpstr>
      <vt:lpstr>Plot Components</vt:lpstr>
      <vt:lpstr>Theme</vt:lpstr>
      <vt:lpstr>Characterization</vt:lpstr>
      <vt:lpstr>Flat Characterization</vt:lpstr>
      <vt:lpstr>Round Characterization</vt:lpstr>
      <vt:lpstr>Dynamic Characterization</vt:lpstr>
      <vt:lpstr>Static Characterization</vt:lpstr>
      <vt:lpstr>Types of Conflict</vt:lpstr>
      <vt:lpstr>Internal Conflict</vt:lpstr>
      <vt:lpstr>External Conflict</vt:lpstr>
      <vt:lpstr>Character vs. Self</vt:lpstr>
      <vt:lpstr>Character vs. Character</vt:lpstr>
      <vt:lpstr>Character vs. Society</vt:lpstr>
      <vt:lpstr>Character vs. Nature</vt:lpstr>
      <vt:lpstr>Narration</vt:lpstr>
      <vt:lpstr>Setting</vt:lpstr>
      <vt:lpstr>Flat Characterization</vt:lpstr>
      <vt:lpstr>Round Characterization</vt:lpstr>
      <vt:lpstr>Dynamic Characterization</vt:lpstr>
      <vt:lpstr>Static Characterization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Monkey Boy and Monkey Girl</dc:creator>
  <cp:lastModifiedBy>eyarborough</cp:lastModifiedBy>
  <cp:revision>47</cp:revision>
  <cp:lastPrinted>1601-01-01T00:00:00Z</cp:lastPrinted>
  <dcterms:created xsi:type="dcterms:W3CDTF">2001-09-16T00:45:24Z</dcterms:created>
  <dcterms:modified xsi:type="dcterms:W3CDTF">2012-09-17T14:17:57Z</dcterms:modified>
</cp:coreProperties>
</file>