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 smtClean="0"/>
            </a:lvl1pPr>
          </a:lstStyle>
          <a:p>
            <a:pPr>
              <a:defRPr/>
            </a:pPr>
            <a:fld id="{CA723F92-A3E7-4920-8BBE-E2C02515D53F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5BC6A87-ED00-4631-B0CA-94976FC3D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67CEA8-B290-48F1-913D-AC8C8255B80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73C6-10B4-4179-BBD8-A8E03BE90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73C97E6-7378-4FDA-A4B8-3F09C3072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5A30D-AAAF-4CD4-94F7-DA49361BD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E889-3751-44CF-92D4-D67EF73F0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C8468E-1287-41DD-982C-D1FF51A6D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551CC-9865-400A-876E-8806D0DA9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8033-D277-4EC3-948B-239EB9483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EE52-D08B-45B7-A6B5-86C9CB78C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7B12-CF3C-47CE-B24F-A01273750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E8B8-B5A7-4C3A-BC79-000B4E27D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D87C3-0896-4E67-80E5-4E86DAC34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9029030-BCD0-435E-9D39-8C2E119D4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52" r:id="rId2"/>
    <p:sldLayoutId id="2147483760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61" r:id="rId9"/>
    <p:sldLayoutId id="2147483758" r:id="rId10"/>
    <p:sldLayoutId id="2147483762" r:id="rId11"/>
    <p:sldLayoutId id="21474837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>
                <a:latin typeface="Arial Black" pitchFamily="34" charset="0"/>
              </a:rPr>
              <a:t>Identifying the Elements of A Plot Diagram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7613" y="4419600"/>
            <a:ext cx="3836987" cy="838200"/>
          </a:xfrm>
        </p:spPr>
        <p:txBody>
          <a:bodyPr/>
          <a:lstStyle/>
          <a:p>
            <a:r>
              <a:rPr lang="en-US" smtClean="0"/>
              <a:t>Student Notes</a:t>
            </a:r>
          </a:p>
        </p:txBody>
      </p:sp>
      <p:pic>
        <p:nvPicPr>
          <p:cNvPr id="9220" name="Picture 14" descr="j023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86200"/>
            <a:ext cx="24225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/>
              <a:t>Plot Diagram</a:t>
            </a:r>
          </a:p>
        </p:txBody>
      </p:sp>
      <p:pic>
        <p:nvPicPr>
          <p:cNvPr id="88088" name="Picture 24" descr="j02129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343400"/>
            <a:ext cx="1219200" cy="1268413"/>
          </a:xfrm>
          <a:noFill/>
        </p:spPr>
      </p:pic>
      <p:sp>
        <p:nvSpPr>
          <p:cNvPr id="10244" name="Line 12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5" name="Group 20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10251" name="Line 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3124200" y="3810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914400" y="4495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248" name="Text Box 17"/>
          <p:cNvSpPr txBox="1">
            <a:spLocks noChangeArrowheads="1"/>
          </p:cNvSpPr>
          <p:nvPr/>
        </p:nvSpPr>
        <p:spPr bwMode="auto">
          <a:xfrm>
            <a:off x="5410200" y="1905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249" name="Text Box 18"/>
          <p:cNvSpPr txBox="1">
            <a:spLocks noChangeArrowheads="1"/>
          </p:cNvSpPr>
          <p:nvPr/>
        </p:nvSpPr>
        <p:spPr bwMode="auto">
          <a:xfrm>
            <a:off x="6248400" y="3581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250" name="Text Box 19"/>
          <p:cNvSpPr txBox="1">
            <a:spLocks noChangeArrowheads="1"/>
          </p:cNvSpPr>
          <p:nvPr/>
        </p:nvSpPr>
        <p:spPr bwMode="auto">
          <a:xfrm>
            <a:off x="6934200" y="4724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0.00764 L 0.225 0.00764 " pathEditMode="relative" ptsTypes="AA">
                                      <p:cBhvr>
                                        <p:cTn id="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99 0.00764 L 0.35833 -0.12569 " pathEditMode="relative" ptsTypes="AA">
                                      <p:cBhvr>
                                        <p:cTn id="10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3 -0.12569 L 0.52499 -0.42569 " pathEditMode="relative" ptsTypes="AA">
                                      <p:cBhvr>
                                        <p:cTn id="14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5 -0.42569 L 0.59167 -0.20347 " pathEditMode="relative" ptsTypes="AA">
                                      <p:cBhvr>
                                        <p:cTn id="18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166 -0.20347 L 0.65833 -0.00347 " pathEditMode="relative" ptsTypes="AA">
                                      <p:cBhvr>
                                        <p:cTn id="22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833 -0.00347 L 0.83333 -0.00347 " pathEditMode="relative" ptsTypes="AA">
                                      <p:cBhvr>
                                        <p:cTn id="2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>
                <a:latin typeface="Arial Black" pitchFamily="34" charset="0"/>
              </a:rPr>
              <a:t>Plot </a:t>
            </a:r>
            <a:r>
              <a:rPr lang="en-US" sz="4000">
                <a:latin typeface="Arial Black" pitchFamily="34" charset="0"/>
              </a:rPr>
              <a:t>(definition)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sz="3600" b="1" smtClean="0"/>
              <a:t>Plot is the organized pattern or sequence of events that make up a story.  Every plot is made up of a series of incidents that are related to one another.</a:t>
            </a:r>
          </a:p>
        </p:txBody>
      </p:sp>
      <p:pic>
        <p:nvPicPr>
          <p:cNvPr id="11268" name="Picture 5" descr="j02380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7550" y="3054350"/>
            <a:ext cx="1739900" cy="1617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>
                <a:latin typeface="Arial Black" pitchFamily="34" charset="0"/>
              </a:rPr>
              <a:t>1. Exposition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2057400"/>
          </a:xfrm>
        </p:spPr>
        <p:txBody>
          <a:bodyPr/>
          <a:lstStyle/>
          <a:p>
            <a:r>
              <a:rPr lang="en-US" sz="2400" b="1" smtClean="0"/>
              <a:t>This usually occurs at the beginning of a short story.  Here the characters are introduced.  We also learn about the setting of the story.  Most importantly, we are introduced to the main conflict (main problem).</a:t>
            </a:r>
          </a:p>
        </p:txBody>
      </p:sp>
      <p:pic>
        <p:nvPicPr>
          <p:cNvPr id="4159" name="Picture 63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4876800"/>
            <a:ext cx="1208088" cy="1497013"/>
          </a:xfrm>
          <a:noFill/>
        </p:spPr>
      </p:pic>
      <p:grpSp>
        <p:nvGrpSpPr>
          <p:cNvPr id="12293" name="Group 47"/>
          <p:cNvGrpSpPr>
            <a:grpSpLocks/>
          </p:cNvGrpSpPr>
          <p:nvPr/>
        </p:nvGrpSpPr>
        <p:grpSpPr bwMode="auto">
          <a:xfrm>
            <a:off x="1752600" y="3733800"/>
            <a:ext cx="5715000" cy="2514600"/>
            <a:chOff x="384" y="1536"/>
            <a:chExt cx="4608" cy="1968"/>
          </a:xfrm>
        </p:grpSpPr>
        <p:sp>
          <p:nvSpPr>
            <p:cNvPr id="12297" name="Line 48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49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50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51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52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53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54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55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56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" name="Line 57"/>
          <p:cNvSpPr>
            <a:spLocks noChangeShapeType="1"/>
          </p:cNvSpPr>
          <p:nvPr/>
        </p:nvSpPr>
        <p:spPr bwMode="auto">
          <a:xfrm>
            <a:off x="5715000" y="3733800"/>
            <a:ext cx="60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59"/>
          <p:cNvSpPr>
            <a:spLocks noChangeArrowheads="1"/>
          </p:cNvSpPr>
          <p:nvPr/>
        </p:nvSpPr>
        <p:spPr bwMode="auto">
          <a:xfrm>
            <a:off x="1752600" y="5867400"/>
            <a:ext cx="1676400" cy="685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65"/>
          <p:cNvSpPr txBox="1">
            <a:spLocks noChangeArrowheads="1"/>
          </p:cNvSpPr>
          <p:nvPr/>
        </p:nvSpPr>
        <p:spPr bwMode="auto">
          <a:xfrm>
            <a:off x="22860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44444E-6 L 0.19999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Arial Black" pitchFamily="34" charset="0"/>
              </a:rPr>
              <a:t>2. Rising Action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05800" cy="1828800"/>
          </a:xfrm>
        </p:spPr>
        <p:txBody>
          <a:bodyPr/>
          <a:lstStyle/>
          <a:p>
            <a:r>
              <a:rPr lang="en-US" sz="3600" b="1" smtClean="0"/>
              <a:t>This part of the story begins to develop the conflict(s).  A building of interest or suspense occurs.</a:t>
            </a:r>
          </a:p>
        </p:txBody>
      </p:sp>
      <p:pic>
        <p:nvPicPr>
          <p:cNvPr id="5147" name="Picture 27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4800600"/>
            <a:ext cx="1208088" cy="1497013"/>
          </a:xfrm>
          <a:noFill/>
        </p:spPr>
      </p:pic>
      <p:grpSp>
        <p:nvGrpSpPr>
          <p:cNvPr id="13317" name="Group 11"/>
          <p:cNvGrpSpPr>
            <a:grpSpLocks/>
          </p:cNvGrpSpPr>
          <p:nvPr/>
        </p:nvGrpSpPr>
        <p:grpSpPr bwMode="auto">
          <a:xfrm>
            <a:off x="1219200" y="2971800"/>
            <a:ext cx="6705600" cy="3352800"/>
            <a:chOff x="384" y="1536"/>
            <a:chExt cx="4608" cy="1968"/>
          </a:xfrm>
        </p:grpSpPr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13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4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5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6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8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9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20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Line 22"/>
          <p:cNvSpPr>
            <a:spLocks noChangeShapeType="1"/>
          </p:cNvSpPr>
          <p:nvPr/>
        </p:nvSpPr>
        <p:spPr bwMode="auto">
          <a:xfrm>
            <a:off x="5791200" y="2971800"/>
            <a:ext cx="762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Rectangle 23"/>
          <p:cNvSpPr>
            <a:spLocks noChangeArrowheads="1"/>
          </p:cNvSpPr>
          <p:nvPr/>
        </p:nvSpPr>
        <p:spPr bwMode="auto">
          <a:xfrm>
            <a:off x="2971800" y="4495800"/>
            <a:ext cx="2286000" cy="1752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69 0.04653 L 0.19236 -0.1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>
                <a:latin typeface="Arial Black" pitchFamily="34" charset="0"/>
              </a:rPr>
              <a:t>3. Climax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r>
              <a:rPr lang="en-US" b="1" smtClean="0"/>
              <a:t>This is the turning point of the story. Usually the main character comes face to face with a conflict.  The main character will change in some way.</a:t>
            </a:r>
          </a:p>
        </p:txBody>
      </p:sp>
      <p:pic>
        <p:nvPicPr>
          <p:cNvPr id="6168" name="Picture 24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4267200"/>
            <a:ext cx="1085850" cy="1344613"/>
          </a:xfrm>
          <a:noFill/>
        </p:spPr>
      </p:pic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609600" y="3810000"/>
            <a:ext cx="6781800" cy="2514600"/>
            <a:chOff x="384" y="1536"/>
            <a:chExt cx="4608" cy="1968"/>
          </a:xfrm>
        </p:grpSpPr>
        <p:sp>
          <p:nvSpPr>
            <p:cNvPr id="14344" name="Line 13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4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5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6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17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8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9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20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Line 22"/>
          <p:cNvSpPr>
            <a:spLocks noChangeShapeType="1"/>
          </p:cNvSpPr>
          <p:nvPr/>
        </p:nvSpPr>
        <p:spPr bwMode="auto">
          <a:xfrm>
            <a:off x="5257800" y="3810000"/>
            <a:ext cx="838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Rectangle 23"/>
          <p:cNvSpPr>
            <a:spLocks noChangeArrowheads="1"/>
          </p:cNvSpPr>
          <p:nvPr/>
        </p:nvSpPr>
        <p:spPr bwMode="auto">
          <a:xfrm>
            <a:off x="4267200" y="3657600"/>
            <a:ext cx="19050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7 0.1243 L 0.19063 -0.2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>
                <a:latin typeface="Arial Black" pitchFamily="34" charset="0"/>
              </a:rPr>
              <a:t>4. Falling 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 smtClean="0"/>
              <a:t>All loose ends of the plot are tied up.  The conflict(s) and climax are taken care of.</a:t>
            </a:r>
          </a:p>
        </p:txBody>
      </p:sp>
      <p:pic>
        <p:nvPicPr>
          <p:cNvPr id="7193" name="Picture 25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905000"/>
            <a:ext cx="1016000" cy="1258888"/>
          </a:xfrm>
          <a:noFill/>
        </p:spPr>
      </p:pic>
      <p:grpSp>
        <p:nvGrpSpPr>
          <p:cNvPr id="15365" name="Group 13"/>
          <p:cNvGrpSpPr>
            <a:grpSpLocks/>
          </p:cNvGrpSpPr>
          <p:nvPr/>
        </p:nvGrpSpPr>
        <p:grpSpPr bwMode="auto">
          <a:xfrm>
            <a:off x="1828800" y="3124200"/>
            <a:ext cx="6096000" cy="3200400"/>
            <a:chOff x="384" y="1536"/>
            <a:chExt cx="4608" cy="1968"/>
          </a:xfrm>
        </p:grpSpPr>
        <p:sp>
          <p:nvSpPr>
            <p:cNvPr id="15368" name="Line 1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1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2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2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22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6" name="Line 23"/>
          <p:cNvSpPr>
            <a:spLocks noChangeShapeType="1"/>
          </p:cNvSpPr>
          <p:nvPr/>
        </p:nvSpPr>
        <p:spPr bwMode="auto">
          <a:xfrm>
            <a:off x="6019800" y="3200400"/>
            <a:ext cx="685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Rectangle 24"/>
          <p:cNvSpPr>
            <a:spLocks noChangeArrowheads="1"/>
          </p:cNvSpPr>
          <p:nvPr/>
        </p:nvSpPr>
        <p:spPr bwMode="auto">
          <a:xfrm>
            <a:off x="5638800" y="4343400"/>
            <a:ext cx="2438400" cy="1219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7 0.06389 L 0.12777 0.3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>
                <a:latin typeface="Arial Black" pitchFamily="34" charset="0"/>
              </a:rPr>
              <a:t>5. Resolution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sz="4000" b="1" smtClean="0"/>
              <a:t>The story comes to a reasonable ending.</a:t>
            </a:r>
          </a:p>
        </p:txBody>
      </p:sp>
      <p:pic>
        <p:nvPicPr>
          <p:cNvPr id="8208" name="Picture 16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425" y="2962275"/>
            <a:ext cx="1454150" cy="1801813"/>
          </a:xfrm>
          <a:noFill/>
        </p:spPr>
      </p:pic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6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7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8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9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0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1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2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0" name="Line 14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Rectangle 15"/>
          <p:cNvSpPr>
            <a:spLocks noChangeArrowheads="1"/>
          </p:cNvSpPr>
          <p:nvPr/>
        </p:nvSpPr>
        <p:spPr bwMode="auto">
          <a:xfrm>
            <a:off x="6248400" y="4876800"/>
            <a:ext cx="2286000" cy="1143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0.00277 L 0.21614 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Putting It All Together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6705600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1. Exposition 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2. Rising Action</a:t>
            </a:r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r>
              <a:rPr lang="en-US" sz="3200" b="1"/>
              <a:t>3. Climax</a:t>
            </a:r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r>
              <a:rPr lang="en-US" sz="3200" b="1"/>
              <a:t>4. Falling Action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5. Resolution</a:t>
            </a: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3962400" y="175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3657600" y="3657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4495800" y="556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867400" y="15240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Beginning of Story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562600" y="3276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Middle of Story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6324600" y="5410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End of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550</TotalTime>
  <Words>217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Trebuchet MS</vt:lpstr>
      <vt:lpstr>Wingdings 2</vt:lpstr>
      <vt:lpstr>Wingdings</vt:lpstr>
      <vt:lpstr>Calibri</vt:lpstr>
      <vt:lpstr>Comic Sans MS</vt:lpstr>
      <vt:lpstr>Opulent</vt:lpstr>
      <vt:lpstr>Identifying the Elements of A Plot Diagram</vt:lpstr>
      <vt:lpstr>Plot Diagram</vt:lpstr>
      <vt:lpstr>Plot (definition)</vt:lpstr>
      <vt:lpstr>1. Exposition</vt:lpstr>
      <vt:lpstr>2. Rising Action</vt:lpstr>
      <vt:lpstr>3. Climax</vt:lpstr>
      <vt:lpstr>4. Falling Action</vt:lpstr>
      <vt:lpstr>5. Resolution</vt:lpstr>
      <vt:lpstr>Putting It All Together</vt:lpstr>
    </vt:vector>
  </TitlesOfParts>
  <Company>Huntsville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Elements of A Plot Diagram</dc:title>
  <dc:creator>Challenger Middle School</dc:creator>
  <cp:lastModifiedBy>eyarborough</cp:lastModifiedBy>
  <cp:revision>30</cp:revision>
  <dcterms:created xsi:type="dcterms:W3CDTF">2003-06-17T15:30:26Z</dcterms:created>
  <dcterms:modified xsi:type="dcterms:W3CDTF">2011-09-09T11:11:33Z</dcterms:modified>
</cp:coreProperties>
</file>