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7733700-C70E-4FF9-8600-2ADA88AB91ED}" type="datetimeFigureOut">
              <a:rPr lang="en-US" smtClean="0"/>
              <a:t>3/20/2012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9C46C3D-01E0-4BA9-832F-EF1896883F0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733700-C70E-4FF9-8600-2ADA88AB91ED}" type="datetimeFigureOut">
              <a:rPr lang="en-US" smtClean="0"/>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9C46C3D-01E0-4BA9-832F-EF1896883F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733700-C70E-4FF9-8600-2ADA88AB91ED}" type="datetimeFigureOut">
              <a:rPr lang="en-US" smtClean="0"/>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733700-C70E-4FF9-8600-2ADA88AB91ED}" type="datetimeFigureOut">
              <a:rPr lang="en-US" smtClean="0"/>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733700-C70E-4FF9-8600-2ADA88AB91ED}" type="datetimeFigureOut">
              <a:rPr lang="en-US" smtClean="0"/>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33700-C70E-4FF9-8600-2ADA88AB91ED}" type="datetimeFigureOut">
              <a:rPr lang="en-US" smtClean="0"/>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733700-C70E-4FF9-8600-2ADA88AB91ED}" type="datetimeFigureOut">
              <a:rPr lang="en-US" smtClean="0"/>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733700-C70E-4FF9-8600-2ADA88AB91ED}" type="datetimeFigureOut">
              <a:rPr lang="en-US" smtClean="0"/>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7733700-C70E-4FF9-8600-2ADA88AB91ED}" type="datetimeFigureOut">
              <a:rPr lang="en-US" smtClean="0"/>
              <a:t>3/20/2012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9C46C3D-01E0-4BA9-832F-EF1896883F0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Figurative Language</a:t>
            </a:r>
            <a:endParaRPr lang="en-US" dirty="0"/>
          </a:p>
        </p:txBody>
      </p:sp>
      <p:sp>
        <p:nvSpPr>
          <p:cNvPr id="3" name="Subtitle 2"/>
          <p:cNvSpPr>
            <a:spLocks noGrp="1"/>
          </p:cNvSpPr>
          <p:nvPr>
            <p:ph type="subTitle" idx="1"/>
          </p:nvPr>
        </p:nvSpPr>
        <p:spPr/>
        <p:txBody>
          <a:bodyPr/>
          <a:lstStyle/>
          <a:p>
            <a:r>
              <a:rPr lang="en-US" dirty="0" smtClean="0"/>
              <a:t>Ms. Yarborough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Metaphor</a:t>
            </a:r>
            <a:endParaRPr lang="en-US" dirty="0"/>
          </a:p>
        </p:txBody>
      </p:sp>
      <p:sp>
        <p:nvSpPr>
          <p:cNvPr id="3" name="Content Placeholder 2"/>
          <p:cNvSpPr>
            <a:spLocks noGrp="1"/>
          </p:cNvSpPr>
          <p:nvPr>
            <p:ph idx="1"/>
          </p:nvPr>
        </p:nvSpPr>
        <p:spPr/>
        <p:txBody>
          <a:bodyPr/>
          <a:lstStyle/>
          <a:p>
            <a:r>
              <a:rPr lang="en-US" dirty="0" smtClean="0"/>
              <a:t>A metaphor that is continued through several sentences or paragraphs</a:t>
            </a:r>
          </a:p>
          <a:p>
            <a:pPr lvl="1"/>
            <a:r>
              <a:rPr lang="en-US" dirty="0" smtClean="0"/>
              <a:t>“</a:t>
            </a:r>
            <a:r>
              <a:rPr lang="en-US" i="1" dirty="0" smtClean="0"/>
              <a:t>The winds were ocean waves, thrashing against the tree limbs.  The gales only ceasing when the sun went down.  Their waved clashed brilliantly with the brining foam and dying leaves to the shore.”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A form of figurative language in which a lifeless object, an animal, or an idea is made to act like a person</a:t>
            </a:r>
          </a:p>
          <a:p>
            <a:pPr lvl="1"/>
            <a:r>
              <a:rPr lang="en-US" dirty="0" smtClean="0"/>
              <a:t>Ex. “</a:t>
            </a:r>
            <a:r>
              <a:rPr lang="en-US" i="1" dirty="0" smtClean="0"/>
              <a:t>But Walt only yelled the harder at the dogs, and dashed around the bend with a couple of revolver bullets singing after him.”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lstStyle/>
          <a:p>
            <a:r>
              <a:rPr lang="en-US" dirty="0" smtClean="0"/>
              <a:t>Exaggeration for effect</a:t>
            </a:r>
          </a:p>
          <a:p>
            <a:r>
              <a:rPr lang="en-US" dirty="0" smtClean="0"/>
              <a:t>Not meant to be taken literally</a:t>
            </a:r>
          </a:p>
          <a:p>
            <a:pPr lvl="1"/>
            <a:r>
              <a:rPr lang="en-US" dirty="0" smtClean="0"/>
              <a:t>Ex. </a:t>
            </a:r>
            <a:r>
              <a:rPr lang="en-US" i="1" dirty="0" smtClean="0"/>
              <a:t>“I’m so hungry, I could eat a horse.”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idx="1"/>
          </p:nvPr>
        </p:nvSpPr>
        <p:spPr/>
        <p:txBody>
          <a:bodyPr/>
          <a:lstStyle/>
          <a:p>
            <a:r>
              <a:rPr lang="en-US" dirty="0" smtClean="0"/>
              <a:t>A reference to a well-known person, place, thing, or event</a:t>
            </a:r>
          </a:p>
          <a:p>
            <a:pPr lvl="1"/>
            <a:r>
              <a:rPr lang="en-US" dirty="0" smtClean="0"/>
              <a:t>Ex “…</a:t>
            </a:r>
            <a:r>
              <a:rPr lang="en-US" i="1" dirty="0" smtClean="0"/>
              <a:t>A Bosnian friend told me about a young girl being called ‘The Anne Frank of Sarajevo.’”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figurative language?</a:t>
            </a:r>
            <a:endParaRPr lang="en-US" dirty="0"/>
          </a:p>
        </p:txBody>
      </p:sp>
      <p:sp>
        <p:nvSpPr>
          <p:cNvPr id="3" name="Content Placeholder 2"/>
          <p:cNvSpPr>
            <a:spLocks noGrp="1"/>
          </p:cNvSpPr>
          <p:nvPr>
            <p:ph idx="1"/>
          </p:nvPr>
        </p:nvSpPr>
        <p:spPr/>
        <p:txBody>
          <a:bodyPr/>
          <a:lstStyle/>
          <a:p>
            <a:r>
              <a:rPr lang="en-US" dirty="0" smtClean="0"/>
              <a:t>Writing or speech that is not meant to be taken literally</a:t>
            </a:r>
          </a:p>
          <a:p>
            <a:pPr lvl="1"/>
            <a:r>
              <a:rPr lang="en-US" dirty="0" smtClean="0"/>
              <a:t>Types of figurative language = </a:t>
            </a:r>
            <a:r>
              <a:rPr lang="en-US" i="1" dirty="0" smtClean="0"/>
              <a:t>figures of speech</a:t>
            </a:r>
          </a:p>
          <a:p>
            <a:r>
              <a:rPr lang="en-US" dirty="0" smtClean="0"/>
              <a:t>Writers use it to state ideas in vivid and imaginative ways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Onomatopoeia</a:t>
            </a:r>
            <a:endParaRPr lang="en-US" dirty="0"/>
          </a:p>
        </p:txBody>
      </p:sp>
      <p:sp>
        <p:nvSpPr>
          <p:cNvPr id="3" name="Content Placeholder 2"/>
          <p:cNvSpPr>
            <a:spLocks noGrp="1"/>
          </p:cNvSpPr>
          <p:nvPr>
            <p:ph idx="1"/>
          </p:nvPr>
        </p:nvSpPr>
        <p:spPr/>
        <p:txBody>
          <a:bodyPr/>
          <a:lstStyle/>
          <a:p>
            <a:r>
              <a:rPr lang="en-US" dirty="0" smtClean="0"/>
              <a:t>the use of words that imitate </a:t>
            </a:r>
            <a:r>
              <a:rPr lang="en-US" b="1" dirty="0" smtClean="0"/>
              <a:t>SOUND</a:t>
            </a:r>
          </a:p>
          <a:p>
            <a:pPr lvl="1"/>
            <a:r>
              <a:rPr lang="en-US" b="1" dirty="0" smtClean="0"/>
              <a:t>…”there’s going to be BOOM-BOOM, BANG-BANG, CRASH!”</a:t>
            </a:r>
          </a:p>
          <a:p>
            <a:pPr lvl="1"/>
            <a:r>
              <a:rPr lang="en-US" b="1" dirty="0" smtClean="0"/>
              <a:t>Any more examples you know?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lstStyle/>
          <a:p>
            <a:r>
              <a:rPr lang="en-US" dirty="0" smtClean="0"/>
              <a:t>The use, more than ONCE, of any element of language </a:t>
            </a:r>
          </a:p>
          <a:p>
            <a:pPr lvl="1"/>
            <a:r>
              <a:rPr lang="en-US" dirty="0" smtClean="0"/>
              <a:t>Ex.  </a:t>
            </a:r>
            <a:r>
              <a:rPr lang="en-US" i="1" dirty="0" smtClean="0"/>
              <a:t>Ring, ring, ring… Ring, ring, ring…</a:t>
            </a:r>
          </a:p>
          <a:p>
            <a:pPr lvl="1"/>
            <a:r>
              <a:rPr lang="en-US" dirty="0" smtClean="0"/>
              <a:t>Where have you seen repetition while you were reading?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p:txBody>
          <a:bodyPr/>
          <a:lstStyle/>
          <a:p>
            <a:r>
              <a:rPr lang="en-US" dirty="0" smtClean="0"/>
              <a:t>The use of symbols, or anything that represents or stands for something else</a:t>
            </a:r>
          </a:p>
          <a:p>
            <a:pPr lvl="1"/>
            <a:r>
              <a:rPr lang="en-US" dirty="0" smtClean="0"/>
              <a:t>Ex. </a:t>
            </a:r>
            <a:r>
              <a:rPr lang="en-US" i="1" dirty="0" smtClean="0"/>
              <a:t>Red may be a symbol of anger or rage.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A contradiction between what happens and what is said</a:t>
            </a:r>
          </a:p>
          <a:p>
            <a:pPr lvl="1"/>
            <a:r>
              <a:rPr lang="en-US" dirty="0" smtClean="0"/>
              <a:t>Ex. </a:t>
            </a:r>
            <a:r>
              <a:rPr lang="en-US" i="1" dirty="0" smtClean="0"/>
              <a:t>I moved to America to get a better education, ironically I am placed at the back of the classroom, the teacher pays little attention to me, and I don’t understand the language here.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lstStyle/>
          <a:p>
            <a:r>
              <a:rPr lang="en-US" dirty="0" smtClean="0"/>
              <a:t>Repetition of initial </a:t>
            </a:r>
            <a:r>
              <a:rPr lang="en-US" smtClean="0"/>
              <a:t>consonant </a:t>
            </a:r>
            <a:r>
              <a:rPr lang="en-US" b="1" smtClean="0"/>
              <a:t>SOUNDS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dirty="0" smtClean="0"/>
              <a:t>A comparison between two different things using “like” or “as</a:t>
            </a:r>
          </a:p>
          <a:p>
            <a:pPr lvl="1"/>
            <a:r>
              <a:rPr lang="en-US" dirty="0" smtClean="0"/>
              <a:t>Ex. </a:t>
            </a:r>
            <a:r>
              <a:rPr lang="en-US" i="1" dirty="0" smtClean="0"/>
              <a:t>“…and the traffic had packed the main river till it was hard and glassy as glare 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An implied comparison between different things that do not use “like” or “as”</a:t>
            </a:r>
          </a:p>
          <a:p>
            <a:pPr lvl="1"/>
            <a:r>
              <a:rPr lang="en-US" dirty="0" smtClean="0"/>
              <a:t>Ex. </a:t>
            </a:r>
            <a:r>
              <a:rPr lang="en-US" i="1" dirty="0" smtClean="0"/>
              <a:t>“The road was a ribbon of moonlight.”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408</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Figurative Language</vt:lpstr>
      <vt:lpstr>What is figurative language?</vt:lpstr>
      <vt:lpstr>Onomatopoeia</vt:lpstr>
      <vt:lpstr>Repetition</vt:lpstr>
      <vt:lpstr>Symbolism</vt:lpstr>
      <vt:lpstr>Irony</vt:lpstr>
      <vt:lpstr>Alliteration</vt:lpstr>
      <vt:lpstr>Simile</vt:lpstr>
      <vt:lpstr>Metaphor</vt:lpstr>
      <vt:lpstr>Extended Metaphor</vt:lpstr>
      <vt:lpstr>Personification</vt:lpstr>
      <vt:lpstr>Hyperbole</vt:lpstr>
      <vt:lpstr>Allusion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eyarborough</dc:creator>
  <cp:lastModifiedBy>eyarborough</cp:lastModifiedBy>
  <cp:revision>4</cp:revision>
  <dcterms:created xsi:type="dcterms:W3CDTF">2012-03-20T10:59:33Z</dcterms:created>
  <dcterms:modified xsi:type="dcterms:W3CDTF">2012-03-20T11:41:03Z</dcterms:modified>
</cp:coreProperties>
</file>