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84" r:id="rId2"/>
    <p:sldId id="266" r:id="rId3"/>
    <p:sldId id="267" r:id="rId4"/>
    <p:sldId id="256" r:id="rId5"/>
    <p:sldId id="281" r:id="rId6"/>
    <p:sldId id="271" r:id="rId7"/>
    <p:sldId id="258" r:id="rId8"/>
    <p:sldId id="276" r:id="rId9"/>
    <p:sldId id="262" r:id="rId10"/>
    <p:sldId id="265" r:id="rId11"/>
    <p:sldId id="260" r:id="rId12"/>
    <p:sldId id="277" r:id="rId13"/>
    <p:sldId id="278" r:id="rId14"/>
    <p:sldId id="279" r:id="rId15"/>
    <p:sldId id="280" r:id="rId16"/>
    <p:sldId id="274" r:id="rId17"/>
    <p:sldId id="282" r:id="rId18"/>
    <p:sldId id="283"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4" autoAdjust="0"/>
    <p:restoredTop sz="94660"/>
  </p:normalViewPr>
  <p:slideViewPr>
    <p:cSldViewPr>
      <p:cViewPr varScale="1">
        <p:scale>
          <a:sx n="74" d="100"/>
          <a:sy n="74" d="100"/>
        </p:scale>
        <p:origin x="-88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5131"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513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4990C40B-DA4E-4856-B12A-E3CCD9FC83D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0D939AD3-21A1-4D0A-AB14-5DE0969D1B88}"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9F621BC2-5F49-4517-95DA-6A740F800501}"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12119BAC-A2B0-45BB-BAD9-C526BC7F0EC4}"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6D0B7EF1-616C-421C-B31A-041D6993A11B}"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4464A4A0-753D-490D-B9A8-F5A18262A4FD}"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077AB427-5BAB-49B7-A7BE-9F0B30C99493}" type="slidenum">
              <a:rPr lang="en-US"/>
              <a:pPr>
                <a:defRPr/>
              </a:pPr>
              <a:t>‹#›</a:t>
            </a:fld>
            <a:endParaRPr lang="en-US"/>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3DB9A89A-B4CB-4BEC-B42F-D7A446EF56B9}" type="slidenum">
              <a:rPr lang="en-US"/>
              <a:pPr>
                <a:defRPr/>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6769BB44-A62C-4D52-A4A4-BD606A1120BE}" type="slidenum">
              <a:rPr lang="en-US"/>
              <a:pPr>
                <a:defRPr/>
              </a:pPr>
              <a:t>‹#›</a:t>
            </a:fld>
            <a:endParaRPr lang="en-US"/>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0BBC4ADC-39F6-497E-B884-AB2F93461F60}"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A7B22B3C-D6B9-4EDC-B21A-B0D57858A680}"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09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E2018AB2-B3B4-4630-A22B-D8534A612BC9}" type="slidenum">
              <a:rPr lang="en-US"/>
              <a:pPr>
                <a:defRPr/>
              </a:pPr>
              <a:t>‹#›</a:t>
            </a:fld>
            <a:endParaRPr lang="en-US"/>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410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410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410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410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410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410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410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410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1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n-US"/>
          </a:p>
        </p:txBody>
      </p:sp>
      <p:sp>
        <p:nvSpPr>
          <p:cNvPr id="411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audio" Target="file:///\\Indiantrail3\itshare\7th%20Grade%20Language%20Arts\2009-2010%207th%20LA%20Notebook\power.mp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C:\Documents%20and%20Settings\mball\Local%20Settings\Temporary%20Internet%20Files\Content.IE5\V2ZZ09BP\MS910218987%5b1%5d.wav" TargetMode="External"/><Relationship Id="rId1" Type="http://schemas.openxmlformats.org/officeDocument/2006/relationships/audio" Target="file:///C:\Documents%20and%20Settings\mball\Local%20Settings\Temporary%20Internet%20Files\Content.IE5\3D3ZC1TM\MS900388256%5b1%5d.wav"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pPr>
              <a:defRPr/>
            </a:pPr>
            <a:r>
              <a:rPr lang="en-US" dirty="0" smtClean="0"/>
              <a:t>What is the difference between foreshadowing and a flashback?</a:t>
            </a:r>
            <a:endParaRPr lang="en-US" dirty="0"/>
          </a:p>
        </p:txBody>
      </p:sp>
      <p:sp>
        <p:nvSpPr>
          <p:cNvPr id="3" name="Subtitle 2"/>
          <p:cNvSpPr>
            <a:spLocks noGrp="1"/>
          </p:cNvSpPr>
          <p:nvPr>
            <p:ph type="subTitle" sz="quarter" idx="1"/>
          </p:nvPr>
        </p:nvSpPr>
        <p:spPr>
          <a:xfrm>
            <a:off x="1371600" y="4648200"/>
            <a:ext cx="6400800" cy="1752600"/>
          </a:xfrm>
        </p:spPr>
        <p:txBody>
          <a:bodyPr/>
          <a:lstStyle/>
          <a:p>
            <a:pPr>
              <a:defRPr/>
            </a:pPr>
            <a:r>
              <a:rPr lang="en-US" dirty="0" smtClean="0"/>
              <a:t>Composition Books!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a:xfrm>
            <a:off x="0" y="152400"/>
            <a:ext cx="7924800" cy="685800"/>
          </a:xfrm>
        </p:spPr>
        <p:txBody>
          <a:bodyPr/>
          <a:lstStyle/>
          <a:p>
            <a:pPr algn="l" eaLnBrk="1" hangingPunct="1">
              <a:defRPr/>
            </a:pPr>
            <a:r>
              <a:rPr lang="en-US" sz="4000" smtClean="0">
                <a:latin typeface="Curlz MT" pitchFamily="82" charset="0"/>
              </a:rPr>
              <a:t>Example of Foreshadowing</a:t>
            </a:r>
          </a:p>
        </p:txBody>
      </p:sp>
      <p:sp>
        <p:nvSpPr>
          <p:cNvPr id="15363" name="Rectangle 3"/>
          <p:cNvSpPr>
            <a:spLocks noGrp="1" noChangeArrowheads="1"/>
          </p:cNvSpPr>
          <p:nvPr>
            <p:ph type="body" idx="1"/>
          </p:nvPr>
        </p:nvSpPr>
        <p:spPr>
          <a:xfrm>
            <a:off x="457200" y="2514600"/>
            <a:ext cx="8229600" cy="3733800"/>
          </a:xfrm>
        </p:spPr>
        <p:txBody>
          <a:bodyPr/>
          <a:lstStyle/>
          <a:p>
            <a:pPr eaLnBrk="1" hangingPunct="1">
              <a:buFont typeface="Wingdings" pitchFamily="2" charset="2"/>
              <a:buNone/>
              <a:defRPr/>
            </a:pPr>
            <a:r>
              <a:rPr lang="en-US" b="1" i="1" dirty="0" smtClean="0"/>
              <a:t>		</a:t>
            </a:r>
            <a:r>
              <a:rPr lang="en-US" sz="3600" dirty="0" smtClean="0">
                <a:latin typeface="Times New Roman" pitchFamily="18" charset="0"/>
              </a:rPr>
              <a:t>Sam wished he could rid himself of the sick feeling in his gut that told him something terrible was going to happen, and happen soon.</a:t>
            </a:r>
          </a:p>
          <a:p>
            <a:pPr algn="ctr" eaLnBrk="1" hangingPunct="1">
              <a:defRPr/>
            </a:pPr>
            <a:endParaRPr lang="en-US" sz="3600" dirty="0" smtClean="0">
              <a:latin typeface="Times New Roman" pitchFamily="18" charset="0"/>
            </a:endParaRPr>
          </a:p>
        </p:txBody>
      </p:sp>
      <p:sp>
        <p:nvSpPr>
          <p:cNvPr id="12292" name="Text Box 5"/>
          <p:cNvSpPr txBox="1">
            <a:spLocks noChangeArrowheads="1"/>
          </p:cNvSpPr>
          <p:nvPr/>
        </p:nvSpPr>
        <p:spPr bwMode="auto">
          <a:xfrm>
            <a:off x="1752600" y="6096000"/>
            <a:ext cx="6892925" cy="579438"/>
          </a:xfrm>
          <a:prstGeom prst="rect">
            <a:avLst/>
          </a:prstGeom>
          <a:noFill/>
          <a:ln w="9525">
            <a:noFill/>
            <a:miter lim="800000"/>
            <a:headEnd/>
            <a:tailEnd/>
          </a:ln>
        </p:spPr>
        <p:txBody>
          <a:bodyPr wrap="none">
            <a:spAutoFit/>
          </a:bodyPr>
          <a:lstStyle/>
          <a:p>
            <a:r>
              <a:rPr lang="en-US" sz="3200" b="1"/>
              <a:t>What do you think might happen next?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53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a:xfrm>
            <a:off x="2133600" y="228600"/>
            <a:ext cx="6324600" cy="1143000"/>
          </a:xfrm>
        </p:spPr>
        <p:txBody>
          <a:bodyPr/>
          <a:lstStyle/>
          <a:p>
            <a:pPr algn="r" eaLnBrk="1" hangingPunct="1">
              <a:defRPr/>
            </a:pPr>
            <a:r>
              <a:rPr lang="en-US" sz="4000" dirty="0" smtClean="0">
                <a:latin typeface="Comic Sans MS" pitchFamily="66" charset="0"/>
              </a:rPr>
              <a:t>Foreshadowing Activity</a:t>
            </a:r>
          </a:p>
        </p:txBody>
      </p:sp>
      <p:sp>
        <p:nvSpPr>
          <p:cNvPr id="13315" name="WordArt 4"/>
          <p:cNvSpPr>
            <a:spLocks noChangeArrowheads="1" noChangeShapeType="1" noTextEdit="1"/>
          </p:cNvSpPr>
          <p:nvPr/>
        </p:nvSpPr>
        <p:spPr bwMode="auto">
          <a:xfrm>
            <a:off x="228600" y="152400"/>
            <a:ext cx="1552575" cy="523875"/>
          </a:xfrm>
          <a:prstGeom prst="rect">
            <a:avLst/>
          </a:prstGeom>
        </p:spPr>
        <p:txBody>
          <a:bodyPr wrap="none" fromWordArt="1">
            <a:prstTxWarp prst="textPlain">
              <a:avLst>
                <a:gd name="adj" fmla="val 50000"/>
              </a:avLst>
            </a:prstTxWarp>
          </a:bodyPr>
          <a:lstStyle/>
          <a:p>
            <a:pPr algn="ctr"/>
            <a:r>
              <a:rPr lang="en-US" sz="3600" kern="10">
                <a:ln w="9525">
                  <a:noFill/>
                  <a:round/>
                  <a:headEnd/>
                  <a:tailEnd/>
                </a:ln>
                <a:solidFill>
                  <a:srgbClr val="336699"/>
                </a:solidFill>
                <a:effectLst>
                  <a:outerShdw dist="45791" dir="2021404" algn="ctr" rotWithShape="0">
                    <a:srgbClr val="C0C0C0"/>
                  </a:outerShdw>
                </a:effectLst>
                <a:latin typeface="Times New Roman"/>
                <a:cs typeface="Times New Roman"/>
              </a:rPr>
              <a:t>Handout</a:t>
            </a:r>
          </a:p>
        </p:txBody>
      </p:sp>
      <p:sp>
        <p:nvSpPr>
          <p:cNvPr id="13316" name="Rectangle 6"/>
          <p:cNvSpPr>
            <a:spLocks noChangeArrowheads="1"/>
          </p:cNvSpPr>
          <p:nvPr/>
        </p:nvSpPr>
        <p:spPr bwMode="auto">
          <a:xfrm>
            <a:off x="304800" y="1676400"/>
            <a:ext cx="2209800" cy="1295400"/>
          </a:xfrm>
          <a:prstGeom prst="rect">
            <a:avLst/>
          </a:prstGeom>
          <a:solidFill>
            <a:schemeClr val="accent1"/>
          </a:solidFill>
          <a:ln w="9525">
            <a:solidFill>
              <a:schemeClr val="tx1"/>
            </a:solidFill>
            <a:miter lim="800000"/>
            <a:headEnd/>
            <a:tailEnd/>
          </a:ln>
        </p:spPr>
        <p:txBody>
          <a:bodyPr wrap="none" anchor="ctr"/>
          <a:lstStyle/>
          <a:p>
            <a:pPr algn="ctr"/>
            <a:r>
              <a:rPr lang="en-US" sz="3600">
                <a:latin typeface="Cooper Black" pitchFamily="18" charset="0"/>
              </a:rPr>
              <a:t>Event</a:t>
            </a:r>
          </a:p>
        </p:txBody>
      </p:sp>
      <p:sp>
        <p:nvSpPr>
          <p:cNvPr id="13317" name="Rectangle 8"/>
          <p:cNvSpPr>
            <a:spLocks noChangeArrowheads="1"/>
          </p:cNvSpPr>
          <p:nvPr/>
        </p:nvSpPr>
        <p:spPr bwMode="auto">
          <a:xfrm>
            <a:off x="2514600" y="1676400"/>
            <a:ext cx="4267200" cy="1295400"/>
          </a:xfrm>
          <a:prstGeom prst="rect">
            <a:avLst/>
          </a:prstGeom>
          <a:solidFill>
            <a:schemeClr val="accent1"/>
          </a:solidFill>
          <a:ln w="9525">
            <a:solidFill>
              <a:schemeClr val="tx1"/>
            </a:solidFill>
            <a:miter lim="800000"/>
            <a:headEnd/>
            <a:tailEnd/>
          </a:ln>
        </p:spPr>
        <p:txBody>
          <a:bodyPr wrap="none" anchor="ctr"/>
          <a:lstStyle/>
          <a:p>
            <a:pPr algn="ctr"/>
            <a:r>
              <a:rPr lang="en-US" sz="3600">
                <a:latin typeface="Cooper Black" pitchFamily="18" charset="0"/>
              </a:rPr>
              <a:t>Clue It Would </a:t>
            </a:r>
          </a:p>
          <a:p>
            <a:pPr algn="ctr"/>
            <a:r>
              <a:rPr lang="en-US" sz="3600">
                <a:latin typeface="Cooper Black" pitchFamily="18" charset="0"/>
              </a:rPr>
              <a:t>Happen</a:t>
            </a:r>
          </a:p>
        </p:txBody>
      </p:sp>
      <p:sp>
        <p:nvSpPr>
          <p:cNvPr id="13318" name="Rectangle 9"/>
          <p:cNvSpPr>
            <a:spLocks noChangeArrowheads="1"/>
          </p:cNvSpPr>
          <p:nvPr/>
        </p:nvSpPr>
        <p:spPr bwMode="auto">
          <a:xfrm>
            <a:off x="6781800" y="1676400"/>
            <a:ext cx="2209800" cy="1295400"/>
          </a:xfrm>
          <a:prstGeom prst="rect">
            <a:avLst/>
          </a:prstGeom>
          <a:solidFill>
            <a:schemeClr val="accent1"/>
          </a:solidFill>
          <a:ln w="9525">
            <a:solidFill>
              <a:schemeClr val="tx1"/>
            </a:solidFill>
            <a:miter lim="800000"/>
            <a:headEnd/>
            <a:tailEnd/>
          </a:ln>
        </p:spPr>
        <p:txBody>
          <a:bodyPr wrap="none" anchor="ctr"/>
          <a:lstStyle/>
          <a:p>
            <a:pPr algn="ctr"/>
            <a:r>
              <a:rPr lang="en-US" sz="3600">
                <a:latin typeface="Cooper Black" pitchFamily="18" charset="0"/>
              </a:rPr>
              <a:t>Page #</a:t>
            </a:r>
          </a:p>
        </p:txBody>
      </p:sp>
      <p:sp>
        <p:nvSpPr>
          <p:cNvPr id="13319" name="Rectangle 10"/>
          <p:cNvSpPr>
            <a:spLocks noChangeArrowheads="1"/>
          </p:cNvSpPr>
          <p:nvPr/>
        </p:nvSpPr>
        <p:spPr bwMode="auto">
          <a:xfrm>
            <a:off x="304800" y="3048000"/>
            <a:ext cx="2209800" cy="1295400"/>
          </a:xfrm>
          <a:prstGeom prst="rect">
            <a:avLst/>
          </a:prstGeom>
          <a:solidFill>
            <a:schemeClr val="tx1"/>
          </a:solidFill>
          <a:ln w="9525">
            <a:solidFill>
              <a:schemeClr val="bg2"/>
            </a:solidFill>
            <a:miter lim="800000"/>
            <a:headEnd/>
            <a:tailEnd/>
          </a:ln>
        </p:spPr>
        <p:txBody>
          <a:bodyPr wrap="none" anchor="ctr"/>
          <a:lstStyle/>
          <a:p>
            <a:pPr algn="ctr"/>
            <a:r>
              <a:rPr lang="en-US" sz="3600">
                <a:latin typeface="Cooper Black" pitchFamily="18" charset="0"/>
              </a:rPr>
              <a:t>Event</a:t>
            </a:r>
          </a:p>
        </p:txBody>
      </p:sp>
      <p:sp>
        <p:nvSpPr>
          <p:cNvPr id="13320" name="Rectangle 11"/>
          <p:cNvSpPr>
            <a:spLocks noChangeArrowheads="1"/>
          </p:cNvSpPr>
          <p:nvPr/>
        </p:nvSpPr>
        <p:spPr bwMode="auto">
          <a:xfrm>
            <a:off x="2514600" y="3048000"/>
            <a:ext cx="4267200" cy="1295400"/>
          </a:xfrm>
          <a:prstGeom prst="rect">
            <a:avLst/>
          </a:prstGeom>
          <a:solidFill>
            <a:schemeClr val="tx1"/>
          </a:solidFill>
          <a:ln w="9525">
            <a:solidFill>
              <a:schemeClr val="bg2"/>
            </a:solidFill>
            <a:miter lim="800000"/>
            <a:headEnd/>
            <a:tailEnd/>
          </a:ln>
        </p:spPr>
        <p:txBody>
          <a:bodyPr wrap="none" anchor="ctr"/>
          <a:lstStyle/>
          <a:p>
            <a:pPr algn="ctr"/>
            <a:r>
              <a:rPr lang="en-US" sz="3600">
                <a:latin typeface="Cooper Black" pitchFamily="18" charset="0"/>
              </a:rPr>
              <a:t>Clue It Would </a:t>
            </a:r>
          </a:p>
          <a:p>
            <a:pPr algn="ctr"/>
            <a:r>
              <a:rPr lang="en-US" sz="3600">
                <a:latin typeface="Cooper Black" pitchFamily="18" charset="0"/>
              </a:rPr>
              <a:t>Happen</a:t>
            </a:r>
          </a:p>
        </p:txBody>
      </p:sp>
      <p:sp>
        <p:nvSpPr>
          <p:cNvPr id="13321" name="Rectangle 12"/>
          <p:cNvSpPr>
            <a:spLocks noChangeArrowheads="1"/>
          </p:cNvSpPr>
          <p:nvPr/>
        </p:nvSpPr>
        <p:spPr bwMode="auto">
          <a:xfrm>
            <a:off x="6781800" y="3048000"/>
            <a:ext cx="2209800" cy="1295400"/>
          </a:xfrm>
          <a:prstGeom prst="rect">
            <a:avLst/>
          </a:prstGeom>
          <a:solidFill>
            <a:schemeClr val="tx1"/>
          </a:solidFill>
          <a:ln w="9525">
            <a:solidFill>
              <a:schemeClr val="bg2"/>
            </a:solidFill>
            <a:miter lim="800000"/>
            <a:headEnd/>
            <a:tailEnd/>
          </a:ln>
        </p:spPr>
        <p:txBody>
          <a:bodyPr wrap="none" anchor="ctr"/>
          <a:lstStyle/>
          <a:p>
            <a:pPr algn="ctr"/>
            <a:r>
              <a:rPr lang="en-US" sz="3600">
                <a:latin typeface="Cooper Black" pitchFamily="18" charset="0"/>
              </a:rPr>
              <a:t>Event</a:t>
            </a:r>
          </a:p>
        </p:txBody>
      </p:sp>
      <p:sp>
        <p:nvSpPr>
          <p:cNvPr id="13322" name="Rectangle 13"/>
          <p:cNvSpPr>
            <a:spLocks noChangeArrowheads="1"/>
          </p:cNvSpPr>
          <p:nvPr/>
        </p:nvSpPr>
        <p:spPr bwMode="auto">
          <a:xfrm>
            <a:off x="304800" y="4343400"/>
            <a:ext cx="2209800" cy="1295400"/>
          </a:xfrm>
          <a:prstGeom prst="rect">
            <a:avLst/>
          </a:prstGeom>
          <a:solidFill>
            <a:schemeClr val="tx1"/>
          </a:solidFill>
          <a:ln w="9525">
            <a:solidFill>
              <a:schemeClr val="bg2"/>
            </a:solidFill>
            <a:miter lim="800000"/>
            <a:headEnd/>
            <a:tailEnd/>
          </a:ln>
        </p:spPr>
        <p:txBody>
          <a:bodyPr wrap="none" anchor="ctr"/>
          <a:lstStyle/>
          <a:p>
            <a:pPr algn="ctr"/>
            <a:r>
              <a:rPr lang="en-US" sz="3600">
                <a:latin typeface="Cooper Black" pitchFamily="18" charset="0"/>
              </a:rPr>
              <a:t>Event</a:t>
            </a:r>
          </a:p>
        </p:txBody>
      </p:sp>
      <p:sp>
        <p:nvSpPr>
          <p:cNvPr id="13323" name="Rectangle 14"/>
          <p:cNvSpPr>
            <a:spLocks noChangeArrowheads="1"/>
          </p:cNvSpPr>
          <p:nvPr/>
        </p:nvSpPr>
        <p:spPr bwMode="auto">
          <a:xfrm>
            <a:off x="304800" y="5562600"/>
            <a:ext cx="2209800" cy="1295400"/>
          </a:xfrm>
          <a:prstGeom prst="rect">
            <a:avLst/>
          </a:prstGeom>
          <a:solidFill>
            <a:schemeClr val="tx1"/>
          </a:solidFill>
          <a:ln w="9525">
            <a:solidFill>
              <a:schemeClr val="bg2"/>
            </a:solidFill>
            <a:miter lim="800000"/>
            <a:headEnd/>
            <a:tailEnd/>
          </a:ln>
        </p:spPr>
        <p:txBody>
          <a:bodyPr wrap="none" anchor="ctr"/>
          <a:lstStyle/>
          <a:p>
            <a:pPr algn="ctr"/>
            <a:r>
              <a:rPr lang="en-US" sz="3600">
                <a:latin typeface="Cooper Black" pitchFamily="18" charset="0"/>
              </a:rPr>
              <a:t>Event</a:t>
            </a:r>
          </a:p>
        </p:txBody>
      </p:sp>
      <p:sp>
        <p:nvSpPr>
          <p:cNvPr id="13324" name="Rectangle 15"/>
          <p:cNvSpPr>
            <a:spLocks noChangeArrowheads="1"/>
          </p:cNvSpPr>
          <p:nvPr/>
        </p:nvSpPr>
        <p:spPr bwMode="auto">
          <a:xfrm>
            <a:off x="2514600" y="4343400"/>
            <a:ext cx="4267200" cy="1295400"/>
          </a:xfrm>
          <a:prstGeom prst="rect">
            <a:avLst/>
          </a:prstGeom>
          <a:solidFill>
            <a:schemeClr val="tx1"/>
          </a:solidFill>
          <a:ln w="9525">
            <a:solidFill>
              <a:schemeClr val="bg2"/>
            </a:solidFill>
            <a:miter lim="800000"/>
            <a:headEnd/>
            <a:tailEnd/>
          </a:ln>
        </p:spPr>
        <p:txBody>
          <a:bodyPr wrap="none" anchor="ctr"/>
          <a:lstStyle/>
          <a:p>
            <a:pPr algn="ctr"/>
            <a:r>
              <a:rPr lang="en-US" sz="3600">
                <a:latin typeface="Cooper Black" pitchFamily="18" charset="0"/>
              </a:rPr>
              <a:t>Clue It Would </a:t>
            </a:r>
          </a:p>
          <a:p>
            <a:pPr algn="ctr"/>
            <a:r>
              <a:rPr lang="en-US" sz="3600">
                <a:latin typeface="Cooper Black" pitchFamily="18" charset="0"/>
              </a:rPr>
              <a:t>Happen</a:t>
            </a:r>
          </a:p>
        </p:txBody>
      </p:sp>
      <p:sp>
        <p:nvSpPr>
          <p:cNvPr id="13325" name="Rectangle 16"/>
          <p:cNvSpPr>
            <a:spLocks noChangeArrowheads="1"/>
          </p:cNvSpPr>
          <p:nvPr/>
        </p:nvSpPr>
        <p:spPr bwMode="auto">
          <a:xfrm>
            <a:off x="2514600" y="5562600"/>
            <a:ext cx="4267200" cy="1295400"/>
          </a:xfrm>
          <a:prstGeom prst="rect">
            <a:avLst/>
          </a:prstGeom>
          <a:solidFill>
            <a:schemeClr val="tx1"/>
          </a:solidFill>
          <a:ln w="9525">
            <a:solidFill>
              <a:schemeClr val="bg2"/>
            </a:solidFill>
            <a:miter lim="800000"/>
            <a:headEnd/>
            <a:tailEnd/>
          </a:ln>
        </p:spPr>
        <p:txBody>
          <a:bodyPr wrap="none" anchor="ctr"/>
          <a:lstStyle/>
          <a:p>
            <a:pPr algn="ctr"/>
            <a:r>
              <a:rPr lang="en-US" sz="3600">
                <a:latin typeface="Cooper Black" pitchFamily="18" charset="0"/>
              </a:rPr>
              <a:t>Clue It Would </a:t>
            </a:r>
          </a:p>
          <a:p>
            <a:pPr algn="ctr"/>
            <a:r>
              <a:rPr lang="en-US" sz="3600">
                <a:latin typeface="Cooper Black" pitchFamily="18" charset="0"/>
              </a:rPr>
              <a:t>Happen</a:t>
            </a:r>
          </a:p>
        </p:txBody>
      </p:sp>
      <p:sp>
        <p:nvSpPr>
          <p:cNvPr id="13326" name="Rectangle 17"/>
          <p:cNvSpPr>
            <a:spLocks noChangeArrowheads="1"/>
          </p:cNvSpPr>
          <p:nvPr/>
        </p:nvSpPr>
        <p:spPr bwMode="auto">
          <a:xfrm>
            <a:off x="6781800" y="4343400"/>
            <a:ext cx="2209800" cy="1295400"/>
          </a:xfrm>
          <a:prstGeom prst="rect">
            <a:avLst/>
          </a:prstGeom>
          <a:solidFill>
            <a:schemeClr val="tx1"/>
          </a:solidFill>
          <a:ln w="9525">
            <a:solidFill>
              <a:schemeClr val="bg2"/>
            </a:solidFill>
            <a:miter lim="800000"/>
            <a:headEnd/>
            <a:tailEnd/>
          </a:ln>
        </p:spPr>
        <p:txBody>
          <a:bodyPr wrap="none" anchor="ctr"/>
          <a:lstStyle/>
          <a:p>
            <a:pPr algn="ctr"/>
            <a:r>
              <a:rPr lang="en-US" sz="3600">
                <a:latin typeface="Cooper Black" pitchFamily="18" charset="0"/>
              </a:rPr>
              <a:t>Event</a:t>
            </a:r>
          </a:p>
        </p:txBody>
      </p:sp>
      <p:sp>
        <p:nvSpPr>
          <p:cNvPr id="13327" name="Rectangle 18"/>
          <p:cNvSpPr>
            <a:spLocks noChangeArrowheads="1"/>
          </p:cNvSpPr>
          <p:nvPr/>
        </p:nvSpPr>
        <p:spPr bwMode="auto">
          <a:xfrm>
            <a:off x="6781800" y="5562600"/>
            <a:ext cx="2209800" cy="1295400"/>
          </a:xfrm>
          <a:prstGeom prst="rect">
            <a:avLst/>
          </a:prstGeom>
          <a:solidFill>
            <a:schemeClr val="tx1"/>
          </a:solidFill>
          <a:ln w="9525">
            <a:solidFill>
              <a:schemeClr val="bg2"/>
            </a:solidFill>
            <a:miter lim="800000"/>
            <a:headEnd/>
            <a:tailEnd/>
          </a:ln>
        </p:spPr>
        <p:txBody>
          <a:bodyPr wrap="none" anchor="ctr"/>
          <a:lstStyle/>
          <a:p>
            <a:pPr algn="ctr"/>
            <a:r>
              <a:rPr lang="en-US" sz="3600">
                <a:latin typeface="Cooper Black" pitchFamily="18" charset="0"/>
              </a:rPr>
              <a:t>Event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a:xfrm>
            <a:off x="457200" y="0"/>
            <a:ext cx="8229600" cy="762000"/>
          </a:xfrm>
          <a:noFill/>
        </p:spPr>
        <p:txBody>
          <a:bodyPr/>
          <a:lstStyle/>
          <a:p>
            <a:r>
              <a:rPr lang="en-US" smtClean="0">
                <a:effectLst/>
              </a:rPr>
              <a:t>Power Question 1</a:t>
            </a:r>
          </a:p>
        </p:txBody>
      </p:sp>
      <p:sp>
        <p:nvSpPr>
          <p:cNvPr id="14339" name="Rectangle 3"/>
          <p:cNvSpPr>
            <a:spLocks noGrp="1" noChangeArrowheads="1"/>
          </p:cNvSpPr>
          <p:nvPr>
            <p:ph type="body" idx="1"/>
          </p:nvPr>
        </p:nvSpPr>
        <p:spPr>
          <a:xfrm>
            <a:off x="457200" y="762000"/>
            <a:ext cx="8229600" cy="3962400"/>
          </a:xfrm>
          <a:noFill/>
        </p:spPr>
        <p:txBody>
          <a:bodyPr/>
          <a:lstStyle/>
          <a:p>
            <a:pPr marL="609600" indent="-609600">
              <a:lnSpc>
                <a:spcPct val="80000"/>
              </a:lnSpc>
              <a:buFont typeface="Wingdings" pitchFamily="2" charset="2"/>
              <a:buNone/>
            </a:pPr>
            <a:r>
              <a:rPr lang="en-US" sz="2400" smtClean="0">
                <a:effectLst/>
              </a:rPr>
              <a:t>1. 	Sarah closed her eyes and took a deep breath.  It was exactly a year ago today that she stood in this very same spot, trying to do the very same thing.  “How could I be doing this?”  Sarah thought to herself.  She took a deep breath and recalled that embarrassing and humiliating time. </a:t>
            </a:r>
          </a:p>
          <a:p>
            <a:pPr marL="609600" indent="-609600">
              <a:lnSpc>
                <a:spcPct val="80000"/>
              </a:lnSpc>
              <a:buFont typeface="Wingdings" pitchFamily="2" charset="2"/>
              <a:buNone/>
            </a:pPr>
            <a:r>
              <a:rPr lang="en-US" sz="2400" smtClean="0">
                <a:effectLst/>
              </a:rPr>
              <a:t>	She had sung on stage a million times, but, for some reason, that night was different.  As she gazed out in the  into the crowd, she saw them.  They never came, yet there they were.  Sarah’s breath had quickened and her heart began to beat a mile a minute.  “I can’t do this,” she mumbled as she fled the stage.</a:t>
            </a:r>
          </a:p>
          <a:p>
            <a:pPr marL="609600" indent="-609600">
              <a:lnSpc>
                <a:spcPct val="80000"/>
              </a:lnSpc>
              <a:buFont typeface="Wingdings" pitchFamily="2" charset="2"/>
              <a:buNone/>
            </a:pPr>
            <a:r>
              <a:rPr lang="en-US" sz="2400" smtClean="0">
                <a:effectLst/>
              </a:rPr>
              <a:t>	And now, exactly a year later, Sarah stood, ready to head out on stage.  She hoped she was ready.</a:t>
            </a:r>
          </a:p>
          <a:p>
            <a:pPr marL="609600" indent="-609600">
              <a:lnSpc>
                <a:spcPct val="80000"/>
              </a:lnSpc>
              <a:buFont typeface="Wingdings" pitchFamily="2" charset="2"/>
              <a:buNone/>
            </a:pPr>
            <a:endParaRPr lang="en-US" sz="2400" smtClean="0">
              <a:effectLst/>
            </a:endParaRPr>
          </a:p>
          <a:p>
            <a:pPr marL="609600" indent="-609600">
              <a:lnSpc>
                <a:spcPct val="80000"/>
              </a:lnSpc>
              <a:buFont typeface="Wingdings" pitchFamily="2" charset="2"/>
              <a:buNone/>
            </a:pPr>
            <a:r>
              <a:rPr lang="en-US" sz="2400" smtClean="0">
                <a:effectLst/>
              </a:rPr>
              <a:t>	</a:t>
            </a:r>
          </a:p>
        </p:txBody>
      </p:sp>
      <p:sp>
        <p:nvSpPr>
          <p:cNvPr id="14340" name="Text Box 4"/>
          <p:cNvSpPr txBox="1">
            <a:spLocks noChangeArrowheads="1"/>
          </p:cNvSpPr>
          <p:nvPr/>
        </p:nvSpPr>
        <p:spPr bwMode="auto">
          <a:xfrm>
            <a:off x="457200" y="4953000"/>
            <a:ext cx="8305800" cy="1190625"/>
          </a:xfrm>
          <a:prstGeom prst="rect">
            <a:avLst/>
          </a:prstGeom>
          <a:noFill/>
          <a:ln w="9525">
            <a:noFill/>
            <a:miter lim="800000"/>
            <a:headEnd/>
            <a:tailEnd/>
          </a:ln>
        </p:spPr>
        <p:txBody>
          <a:bodyPr>
            <a:spAutoFit/>
          </a:bodyPr>
          <a:lstStyle/>
          <a:p>
            <a:pPr marL="342900" indent="-342900"/>
            <a:r>
              <a:rPr lang="en-US"/>
              <a:t>A.  Foreshadowing</a:t>
            </a:r>
          </a:p>
          <a:p>
            <a:pPr marL="342900" indent="-342900"/>
            <a:r>
              <a:rPr lang="en-US"/>
              <a:t>B.  Exposition</a:t>
            </a:r>
          </a:p>
          <a:p>
            <a:pPr marL="342900" indent="-342900"/>
            <a:r>
              <a:rPr lang="en-US"/>
              <a:t>C.  Flashback</a:t>
            </a:r>
          </a:p>
          <a:p>
            <a:pPr marL="342900" indent="-342900"/>
            <a:r>
              <a:rPr lang="en-US"/>
              <a:t>D.  Dénouement </a:t>
            </a:r>
          </a:p>
        </p:txBody>
      </p:sp>
      <p:pic>
        <p:nvPicPr>
          <p:cNvPr id="37893" name="power.mp3">
            <a:hlinkClick r:id="" action="ppaction://media"/>
          </p:cNvPr>
          <p:cNvPicPr>
            <a:picLocks noRot="1" noChangeAspect="1" noChangeArrowheads="1"/>
          </p:cNvPicPr>
          <p:nvPr>
            <a:audioFile r:link="rId1"/>
          </p:nvPr>
        </p:nvPicPr>
        <p:blipFill>
          <a:blip r:embed="rId3" cstate="print"/>
          <a:srcRect/>
          <a:stretch>
            <a:fillRect/>
          </a:stretch>
        </p:blipFill>
        <p:spPr bwMode="auto">
          <a:xfrm>
            <a:off x="8610600" y="6248400"/>
            <a:ext cx="3048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905" fill="hold"/>
                                        <p:tgtEl>
                                          <p:spTgt spid="3789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37893"/>
                </p:tgtEl>
              </p:cMediaNode>
            </p:audi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a:xfrm>
            <a:off x="457200" y="0"/>
            <a:ext cx="8229600" cy="762000"/>
          </a:xfrm>
          <a:noFill/>
        </p:spPr>
        <p:txBody>
          <a:bodyPr/>
          <a:lstStyle/>
          <a:p>
            <a:r>
              <a:rPr lang="en-US" smtClean="0">
                <a:effectLst/>
              </a:rPr>
              <a:t>Power Question 2</a:t>
            </a:r>
          </a:p>
        </p:txBody>
      </p:sp>
      <p:sp>
        <p:nvSpPr>
          <p:cNvPr id="15363" name="Rectangle 3"/>
          <p:cNvSpPr>
            <a:spLocks noGrp="1" noChangeArrowheads="1"/>
          </p:cNvSpPr>
          <p:nvPr>
            <p:ph type="body" idx="1"/>
          </p:nvPr>
        </p:nvSpPr>
        <p:spPr>
          <a:xfrm>
            <a:off x="457200" y="914400"/>
            <a:ext cx="8229600" cy="5943600"/>
          </a:xfrm>
          <a:noFill/>
        </p:spPr>
        <p:txBody>
          <a:bodyPr/>
          <a:lstStyle/>
          <a:p>
            <a:pPr marL="609600" indent="-609600">
              <a:lnSpc>
                <a:spcPct val="80000"/>
              </a:lnSpc>
              <a:buFont typeface="Wingdings" pitchFamily="2" charset="2"/>
              <a:buNone/>
            </a:pPr>
            <a:r>
              <a:rPr lang="en-US" sz="2000" b="1" smtClean="0">
                <a:effectLst/>
              </a:rPr>
              <a:t>2.  Robinson Crusoe (</a:t>
            </a:r>
            <a:r>
              <a:rPr lang="en-US" sz="2000" smtClean="0">
                <a:effectLst/>
              </a:rPr>
              <a:t>paraphrased excerpt)</a:t>
            </a:r>
          </a:p>
          <a:p>
            <a:pPr marL="609600" indent="-609600">
              <a:lnSpc>
                <a:spcPct val="80000"/>
              </a:lnSpc>
              <a:buFont typeface="Wingdings" pitchFamily="2" charset="2"/>
              <a:buNone/>
            </a:pPr>
            <a:r>
              <a:rPr lang="en-US" sz="2000" smtClean="0">
                <a:effectLst/>
              </a:rPr>
              <a:t> 	Daniel Defoe</a:t>
            </a:r>
          </a:p>
          <a:p>
            <a:pPr marL="609600" indent="-609600">
              <a:lnSpc>
                <a:spcPct val="80000"/>
              </a:lnSpc>
              <a:buFont typeface="Wingdings" pitchFamily="2" charset="2"/>
              <a:buNone/>
            </a:pPr>
            <a:r>
              <a:rPr lang="en-US" sz="2000" smtClean="0">
                <a:effectLst/>
              </a:rPr>
              <a:t>Being the third son of the family, and not bred to any trade, my head began to be filled very early with rambling thoughts.  My father, who was very ancient, had given me a competent share of learning, as far as house education a country free school generally go, and designed me for the law, but I would be satisfied with nothing but going out to sea.  My inclination to this led me so strongly against the will, nay, the commands, of my father, and against all the entreaties and persuasions of my mother and other friends, that there seemed to be something fatal in that propension of nature tending directly to the life of misery which was to befall me.</a:t>
            </a:r>
          </a:p>
          <a:p>
            <a:pPr marL="609600" indent="-609600">
              <a:lnSpc>
                <a:spcPct val="80000"/>
              </a:lnSpc>
            </a:pPr>
            <a:r>
              <a:rPr lang="en-US" sz="2000" smtClean="0">
                <a:effectLst/>
              </a:rPr>
              <a:t>The author uses the reaction of Robinson Crusoe’s family and friends to give the reader hints of what may happen in the story.</a:t>
            </a:r>
          </a:p>
          <a:p>
            <a:pPr marL="609600" indent="-609600">
              <a:lnSpc>
                <a:spcPct val="80000"/>
              </a:lnSpc>
              <a:buFont typeface="Wingdings" pitchFamily="2" charset="2"/>
              <a:buNone/>
            </a:pPr>
            <a:endParaRPr lang="en-US" sz="2000" smtClean="0">
              <a:effectLst/>
            </a:endParaRPr>
          </a:p>
          <a:p>
            <a:pPr marL="609600" indent="-609600">
              <a:lnSpc>
                <a:spcPct val="80000"/>
              </a:lnSpc>
              <a:buFont typeface="Wingdings" pitchFamily="2" charset="2"/>
              <a:buNone/>
            </a:pPr>
            <a:r>
              <a:rPr lang="en-US" sz="2000" smtClean="0">
                <a:effectLst/>
              </a:rPr>
              <a:t>This is known as ________________.</a:t>
            </a:r>
          </a:p>
          <a:p>
            <a:pPr marL="609600" indent="-609600">
              <a:lnSpc>
                <a:spcPct val="80000"/>
              </a:lnSpc>
              <a:buFont typeface="Wingdings" pitchFamily="2" charset="2"/>
              <a:buAutoNum type="alphaUcPeriod"/>
            </a:pPr>
            <a:r>
              <a:rPr lang="en-US" sz="2000" smtClean="0">
                <a:effectLst/>
              </a:rPr>
              <a:t>Exposition</a:t>
            </a:r>
          </a:p>
          <a:p>
            <a:pPr marL="609600" indent="-609600">
              <a:lnSpc>
                <a:spcPct val="80000"/>
              </a:lnSpc>
              <a:buFont typeface="Wingdings" pitchFamily="2" charset="2"/>
              <a:buAutoNum type="alphaUcPeriod"/>
            </a:pPr>
            <a:r>
              <a:rPr lang="en-US" sz="2000" smtClean="0">
                <a:effectLst/>
              </a:rPr>
              <a:t>Flashback</a:t>
            </a:r>
          </a:p>
          <a:p>
            <a:pPr marL="609600" indent="-609600">
              <a:lnSpc>
                <a:spcPct val="80000"/>
              </a:lnSpc>
              <a:buFont typeface="Wingdings" pitchFamily="2" charset="2"/>
              <a:buAutoNum type="alphaUcPeriod"/>
            </a:pPr>
            <a:r>
              <a:rPr lang="en-US" sz="2000" smtClean="0">
                <a:effectLst/>
              </a:rPr>
              <a:t>Exaggeration</a:t>
            </a:r>
          </a:p>
          <a:p>
            <a:pPr marL="609600" indent="-609600">
              <a:lnSpc>
                <a:spcPct val="80000"/>
              </a:lnSpc>
              <a:buFont typeface="Wingdings" pitchFamily="2" charset="2"/>
              <a:buAutoNum type="alphaUcPeriod"/>
            </a:pPr>
            <a:r>
              <a:rPr lang="en-US" sz="2000" smtClean="0">
                <a:effectLst/>
              </a:rPr>
              <a:t>Foreshadowing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noFill/>
        </p:spPr>
        <p:txBody>
          <a:bodyPr/>
          <a:lstStyle/>
          <a:p>
            <a:r>
              <a:rPr lang="en-US" smtClean="0">
                <a:effectLst/>
              </a:rPr>
              <a:t>Power Question 3</a:t>
            </a:r>
          </a:p>
        </p:txBody>
      </p:sp>
      <p:sp>
        <p:nvSpPr>
          <p:cNvPr id="16387" name="Rectangle 3"/>
          <p:cNvSpPr>
            <a:spLocks noGrp="1" noChangeArrowheads="1"/>
          </p:cNvSpPr>
          <p:nvPr>
            <p:ph type="body" idx="1"/>
          </p:nvPr>
        </p:nvSpPr>
        <p:spPr>
          <a:xfrm>
            <a:off x="457200" y="1600200"/>
            <a:ext cx="8229600" cy="5029200"/>
          </a:xfrm>
          <a:noFill/>
        </p:spPr>
        <p:txBody>
          <a:bodyPr/>
          <a:lstStyle/>
          <a:p>
            <a:pPr marL="533400" indent="-533400">
              <a:lnSpc>
                <a:spcPct val="90000"/>
              </a:lnSpc>
              <a:buFont typeface="Wingdings" pitchFamily="2" charset="2"/>
              <a:buNone/>
            </a:pPr>
            <a:r>
              <a:rPr lang="en-US" sz="2800" b="1" smtClean="0">
                <a:effectLst/>
              </a:rPr>
              <a:t>3</a:t>
            </a:r>
            <a:r>
              <a:rPr lang="en-US" sz="2800" smtClean="0">
                <a:effectLst/>
              </a:rPr>
              <a:t>. The dark storm clouds rolled across the lake and Rebecca couldn’t help but shiver.  The ominous feeling the black clouds gave her made her pull her wool coat closely around her.  She started walking faster and faster, hoping that whatever was coming would pass quickly and wouldn’t hurt too badly.</a:t>
            </a:r>
          </a:p>
          <a:p>
            <a:pPr marL="533400" indent="-533400">
              <a:lnSpc>
                <a:spcPct val="90000"/>
              </a:lnSpc>
              <a:buFont typeface="Wingdings" pitchFamily="2" charset="2"/>
              <a:buNone/>
            </a:pPr>
            <a:endParaRPr lang="en-US" sz="2800" smtClean="0">
              <a:effectLst/>
            </a:endParaRPr>
          </a:p>
          <a:p>
            <a:pPr marL="533400" indent="-533400">
              <a:lnSpc>
                <a:spcPct val="90000"/>
              </a:lnSpc>
              <a:buFont typeface="Wingdings" pitchFamily="2" charset="2"/>
              <a:buNone/>
            </a:pPr>
            <a:r>
              <a:rPr lang="en-US" sz="2800" smtClean="0">
                <a:effectLst/>
              </a:rPr>
              <a:t>This is an example of:</a:t>
            </a:r>
          </a:p>
          <a:p>
            <a:pPr marL="1295400" lvl="2" indent="-381000">
              <a:lnSpc>
                <a:spcPct val="90000"/>
              </a:lnSpc>
              <a:buFont typeface="Wingdings" pitchFamily="2" charset="2"/>
              <a:buAutoNum type="alphaUcPeriod"/>
            </a:pPr>
            <a:r>
              <a:rPr lang="en-US" sz="2000" smtClean="0">
                <a:effectLst/>
              </a:rPr>
              <a:t>Foreshadowing</a:t>
            </a:r>
          </a:p>
          <a:p>
            <a:pPr marL="1295400" lvl="2" indent="-381000">
              <a:lnSpc>
                <a:spcPct val="90000"/>
              </a:lnSpc>
              <a:buFont typeface="Wingdings" pitchFamily="2" charset="2"/>
              <a:buAutoNum type="alphaUcPeriod"/>
            </a:pPr>
            <a:r>
              <a:rPr lang="en-US" sz="2000" smtClean="0">
                <a:effectLst/>
              </a:rPr>
              <a:t>Exposition</a:t>
            </a:r>
          </a:p>
          <a:p>
            <a:pPr marL="1295400" lvl="2" indent="-381000">
              <a:lnSpc>
                <a:spcPct val="90000"/>
              </a:lnSpc>
              <a:buFont typeface="Wingdings" pitchFamily="2" charset="2"/>
              <a:buAutoNum type="alphaUcPeriod"/>
            </a:pPr>
            <a:r>
              <a:rPr lang="en-US" sz="2000" smtClean="0">
                <a:effectLst/>
              </a:rPr>
              <a:t>Flashback</a:t>
            </a:r>
          </a:p>
          <a:p>
            <a:pPr marL="1295400" lvl="2" indent="-381000">
              <a:lnSpc>
                <a:spcPct val="90000"/>
              </a:lnSpc>
              <a:buFont typeface="Wingdings" pitchFamily="2" charset="2"/>
              <a:buAutoNum type="alphaUcPeriod"/>
            </a:pPr>
            <a:r>
              <a:rPr lang="en-US" sz="2000" smtClean="0">
                <a:effectLst/>
              </a:rPr>
              <a:t>Dénouement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a:noFill/>
        </p:spPr>
        <p:txBody>
          <a:bodyPr/>
          <a:lstStyle/>
          <a:p>
            <a:r>
              <a:rPr lang="en-US" smtClean="0">
                <a:effectLst/>
              </a:rPr>
              <a:t>Answers to Power Questions</a:t>
            </a:r>
          </a:p>
        </p:txBody>
      </p:sp>
      <p:sp>
        <p:nvSpPr>
          <p:cNvPr id="17411" name="Rectangle 3"/>
          <p:cNvSpPr>
            <a:spLocks noGrp="1" noChangeArrowheads="1"/>
          </p:cNvSpPr>
          <p:nvPr>
            <p:ph type="body" idx="1"/>
          </p:nvPr>
        </p:nvSpPr>
        <p:spPr>
          <a:noFill/>
        </p:spPr>
        <p:txBody>
          <a:bodyPr/>
          <a:lstStyle/>
          <a:p>
            <a:pPr marL="609600" indent="-609600">
              <a:buFont typeface="Wingdings" pitchFamily="2" charset="2"/>
              <a:buAutoNum type="arabicPeriod"/>
            </a:pPr>
            <a:r>
              <a:rPr lang="en-US" smtClean="0">
                <a:effectLst/>
              </a:rPr>
              <a:t>C. Flashback</a:t>
            </a:r>
          </a:p>
          <a:p>
            <a:pPr marL="609600" indent="-609600">
              <a:buFont typeface="Wingdings" pitchFamily="2" charset="2"/>
              <a:buAutoNum type="arabicPeriod"/>
            </a:pPr>
            <a:r>
              <a:rPr lang="en-US" smtClean="0">
                <a:effectLst/>
              </a:rPr>
              <a:t>D. Foreshadowing</a:t>
            </a:r>
          </a:p>
          <a:p>
            <a:pPr marL="609600" indent="-609600">
              <a:buFont typeface="Wingdings" pitchFamily="2" charset="2"/>
              <a:buAutoNum type="arabicPeriod"/>
            </a:pPr>
            <a:r>
              <a:rPr lang="en-US" smtClean="0">
                <a:effectLst/>
              </a:rPr>
              <a:t>A. Foreshadowing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a:xfrm>
            <a:off x="0" y="0"/>
            <a:ext cx="9144000" cy="1143000"/>
          </a:xfrm>
        </p:spPr>
        <p:txBody>
          <a:bodyPr/>
          <a:lstStyle/>
          <a:p>
            <a:pPr eaLnBrk="1" hangingPunct="1">
              <a:defRPr/>
            </a:pPr>
            <a:r>
              <a:rPr lang="en-US" sz="5400" dirty="0" smtClean="0"/>
              <a:t>Foreshadowing Summarizer</a:t>
            </a:r>
          </a:p>
        </p:txBody>
      </p:sp>
      <p:sp>
        <p:nvSpPr>
          <p:cNvPr id="24579" name="Rectangle 3"/>
          <p:cNvSpPr>
            <a:spLocks noGrp="1" noChangeArrowheads="1"/>
          </p:cNvSpPr>
          <p:nvPr>
            <p:ph type="body" idx="1"/>
          </p:nvPr>
        </p:nvSpPr>
        <p:spPr/>
        <p:txBody>
          <a:bodyPr/>
          <a:lstStyle/>
          <a:p>
            <a:pPr eaLnBrk="1" hangingPunct="1">
              <a:defRPr/>
            </a:pPr>
            <a:r>
              <a:rPr lang="en-US" sz="4000" dirty="0" smtClean="0"/>
              <a:t>Ticket Out the Door</a:t>
            </a:r>
          </a:p>
          <a:p>
            <a:pPr lvl="1" eaLnBrk="1" hangingPunct="1">
              <a:defRPr/>
            </a:pPr>
            <a:r>
              <a:rPr lang="en-US" sz="3600" dirty="0" smtClean="0"/>
              <a:t>Write a “Dear Absent Student Letter”</a:t>
            </a:r>
          </a:p>
          <a:p>
            <a:pPr lvl="2" eaLnBrk="1" hangingPunct="1">
              <a:defRPr/>
            </a:pPr>
            <a:r>
              <a:rPr lang="en-US" sz="3600" dirty="0" smtClean="0"/>
              <a:t> Start the letter with “Dear Absent Student,” and explain in detail what we learned in class today.</a:t>
            </a:r>
          </a:p>
        </p:txBody>
      </p:sp>
      <p:sp>
        <p:nvSpPr>
          <p:cNvPr id="18436" name="WordArt 4"/>
          <p:cNvSpPr>
            <a:spLocks noChangeArrowheads="1" noChangeShapeType="1" noTextEdit="1"/>
          </p:cNvSpPr>
          <p:nvPr/>
        </p:nvSpPr>
        <p:spPr bwMode="auto">
          <a:xfrm>
            <a:off x="7848600" y="6096000"/>
            <a:ext cx="1085850" cy="523875"/>
          </a:xfrm>
          <a:prstGeom prst="rect">
            <a:avLst/>
          </a:prstGeom>
        </p:spPr>
        <p:txBody>
          <a:bodyPr wrap="none" fromWordArt="1">
            <a:prstTxWarp prst="textPlain">
              <a:avLst>
                <a:gd name="adj" fmla="val 50000"/>
              </a:avLst>
            </a:prstTxWarp>
          </a:bodyPr>
          <a:lstStyle/>
          <a:p>
            <a:pPr algn="ctr"/>
            <a:r>
              <a:rPr lang="en-US" sz="3600" kern="10">
                <a:ln w="9525">
                  <a:noFill/>
                  <a:round/>
                  <a:headEnd/>
                  <a:tailEnd/>
                </a:ln>
                <a:solidFill>
                  <a:srgbClr val="336699"/>
                </a:solidFill>
                <a:effectLst>
                  <a:outerShdw dist="45791" dir="2021404" algn="ctr" rotWithShape="0">
                    <a:srgbClr val="C0C0C0"/>
                  </a:outerShdw>
                </a:effectLst>
                <a:latin typeface="Times New Roman"/>
                <a:cs typeface="Times New Roman"/>
              </a:rPr>
              <a:t>Day 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8" presetClass="entr" presetSubtype="0" accel="100000" fill="hold" grpId="0" nodeType="with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p:cTn id="7" dur="500" fill="hold"/>
                                        <p:tgtEl>
                                          <p:spTgt spid="24578"/>
                                        </p:tgtEl>
                                        <p:attrNameLst>
                                          <p:attrName>ppt_w</p:attrName>
                                        </p:attrNameLst>
                                      </p:cBhvr>
                                      <p:tavLst>
                                        <p:tav tm="0">
                                          <p:val>
                                            <p:strVal val="#ppt_w*2.5"/>
                                          </p:val>
                                        </p:tav>
                                        <p:tav tm="100000">
                                          <p:val>
                                            <p:strVal val="#ppt_w"/>
                                          </p:val>
                                        </p:tav>
                                      </p:tavLst>
                                    </p:anim>
                                    <p:anim calcmode="lin" valueType="num">
                                      <p:cBhvr>
                                        <p:cTn id="8" dur="500" fill="hold"/>
                                        <p:tgtEl>
                                          <p:spTgt spid="24578"/>
                                        </p:tgtEl>
                                        <p:attrNameLst>
                                          <p:attrName>ppt_h</p:attrName>
                                        </p:attrNameLst>
                                      </p:cBhvr>
                                      <p:tavLst>
                                        <p:tav tm="0">
                                          <p:val>
                                            <p:strVal val="#ppt_h*0.01"/>
                                          </p:val>
                                        </p:tav>
                                        <p:tav tm="100000">
                                          <p:val>
                                            <p:strVal val="#ppt_h"/>
                                          </p:val>
                                        </p:tav>
                                      </p:tavLst>
                                    </p:anim>
                                    <p:anim calcmode="lin" valueType="num">
                                      <p:cBhvr>
                                        <p:cTn id="9" dur="500" fill="hold"/>
                                        <p:tgtEl>
                                          <p:spTgt spid="24578"/>
                                        </p:tgtEl>
                                        <p:attrNameLst>
                                          <p:attrName>ppt_x</p:attrName>
                                        </p:attrNameLst>
                                      </p:cBhvr>
                                      <p:tavLst>
                                        <p:tav tm="0">
                                          <p:val>
                                            <p:strVal val="#ppt_x"/>
                                          </p:val>
                                        </p:tav>
                                        <p:tav tm="100000">
                                          <p:val>
                                            <p:strVal val="#ppt_x"/>
                                          </p:val>
                                        </p:tav>
                                      </p:tavLst>
                                    </p:anim>
                                    <p:anim calcmode="lin" valueType="num">
                                      <p:cBhvr>
                                        <p:cTn id="10" dur="500" fill="hold"/>
                                        <p:tgtEl>
                                          <p:spTgt spid="24578"/>
                                        </p:tgtEl>
                                        <p:attrNameLst>
                                          <p:attrName>ppt_y</p:attrName>
                                        </p:attrNameLst>
                                      </p:cBhvr>
                                      <p:tavLst>
                                        <p:tav tm="0">
                                          <p:val>
                                            <p:strVal val="#ppt_h+1"/>
                                          </p:val>
                                        </p:tav>
                                        <p:tav tm="100000">
                                          <p:val>
                                            <p:strVal val="#ppt_y"/>
                                          </p:val>
                                        </p:tav>
                                      </p:tavLst>
                                    </p:anim>
                                    <p:animEffect transition="in" filter="fade">
                                      <p:cBhvr>
                                        <p:cTn id="11" dur="500"/>
                                        <p:tgtEl>
                                          <p:spTgt spid="24578"/>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457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What is a FLASHBACK?</a:t>
            </a:r>
            <a:endParaRPr lang="en-US" dirty="0"/>
          </a:p>
        </p:txBody>
      </p:sp>
      <p:sp>
        <p:nvSpPr>
          <p:cNvPr id="3" name="Content Placeholder 2"/>
          <p:cNvSpPr>
            <a:spLocks noGrp="1"/>
          </p:cNvSpPr>
          <p:nvPr>
            <p:ph idx="1"/>
          </p:nvPr>
        </p:nvSpPr>
        <p:spPr/>
        <p:txBody>
          <a:bodyPr/>
          <a:lstStyle/>
          <a:p>
            <a:pPr>
              <a:defRPr/>
            </a:pPr>
            <a:r>
              <a:rPr lang="en-US" dirty="0" smtClean="0"/>
              <a:t>Flashback is an interruption in the present action of a story to tell about something that happened in the past—a jump back in time.</a:t>
            </a:r>
          </a:p>
          <a:p>
            <a:pPr>
              <a:defRPr/>
            </a:pPr>
            <a:r>
              <a:rPr lang="en-US" dirty="0" smtClean="0"/>
              <a:t>Example: </a:t>
            </a:r>
          </a:p>
          <a:p>
            <a:pPr>
              <a:buFont typeface="Wingdings" pitchFamily="2" charset="2"/>
              <a:buNone/>
              <a:defRPr/>
            </a:pPr>
            <a:r>
              <a:rPr lang="en-US" dirty="0" smtClean="0"/>
              <a:t>I couldn’t believe I had been tricked! All of a sudden I remembered back to a summer long ago when My brother and I had gone to stay with our grandparents in the country . .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What about a FLASH FORWARD?</a:t>
            </a:r>
            <a:endParaRPr lang="en-US" dirty="0"/>
          </a:p>
        </p:txBody>
      </p:sp>
      <p:sp>
        <p:nvSpPr>
          <p:cNvPr id="3" name="Content Placeholder 2"/>
          <p:cNvSpPr>
            <a:spLocks noGrp="1"/>
          </p:cNvSpPr>
          <p:nvPr>
            <p:ph idx="1"/>
          </p:nvPr>
        </p:nvSpPr>
        <p:spPr/>
        <p:txBody>
          <a:bodyPr/>
          <a:lstStyle/>
          <a:p>
            <a:pPr>
              <a:defRPr/>
            </a:pPr>
            <a:r>
              <a:rPr lang="en-US" sz="2400" dirty="0" smtClean="0"/>
              <a:t>Flash-forward is a jump in time.  After a flashback, the author often flashes forward returning to the present time or a time in the future.</a:t>
            </a:r>
          </a:p>
          <a:p>
            <a:pPr>
              <a:defRPr/>
            </a:pPr>
            <a:endParaRPr lang="en-US" sz="2400" dirty="0" smtClean="0"/>
          </a:p>
          <a:p>
            <a:pPr>
              <a:buFont typeface="Wingdings" pitchFamily="2" charset="2"/>
              <a:buNone/>
              <a:defRPr/>
            </a:pPr>
            <a:r>
              <a:rPr lang="en-US" sz="2400" dirty="0" smtClean="0"/>
              <a:t>Example: Margaret angrily threw the toy locomotive, and although it missed her brother Samuel, a tiny piece of mama’s precious mantle clock disappeared.  One dainty leg was gone. Margaret tenderly touched the rough place where the missing leg had been.  Carefully rewrapping the clock in its tissue, she laid it back into the old trunk as her grandchildren slammed the kitchen door.  Someday she would share her memories with them.</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457200"/>
            <a:ext cx="7772400" cy="2590800"/>
          </a:xfrm>
        </p:spPr>
        <p:txBody>
          <a:bodyPr/>
          <a:lstStyle/>
          <a:p>
            <a:pPr eaLnBrk="1" hangingPunct="1">
              <a:defRPr/>
            </a:pPr>
            <a:r>
              <a:rPr lang="en-US" sz="8800" dirty="0" smtClean="0">
                <a:latin typeface="Comic Sans MS" pitchFamily="66" charset="0"/>
              </a:rPr>
              <a:t>LITERARY ELEMENTS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1600200" y="1295400"/>
            <a:ext cx="1714500" cy="914400"/>
          </a:xfrm>
          <a:prstGeom prst="rect">
            <a:avLst/>
          </a:prstGeom>
          <a:solidFill>
            <a:srgbClr val="FFFFFF"/>
          </a:solidFill>
          <a:ln w="9525">
            <a:solidFill>
              <a:srgbClr val="000000"/>
            </a:solidFill>
            <a:miter lim="800000"/>
            <a:headEnd/>
            <a:tailEnd/>
          </a:ln>
        </p:spPr>
        <p:txBody>
          <a:bodyPr/>
          <a:lstStyle/>
          <a:p>
            <a:r>
              <a:rPr lang="en-US" sz="1200" b="1">
                <a:solidFill>
                  <a:schemeClr val="bg2"/>
                </a:solidFill>
                <a:latin typeface="Times New Roman" pitchFamily="18" charset="0"/>
                <a:cs typeface="Times New Roman" pitchFamily="18" charset="0"/>
              </a:rPr>
              <a:t>Concept</a:t>
            </a:r>
            <a:r>
              <a:rPr lang="en-US" sz="1200">
                <a:solidFill>
                  <a:schemeClr val="bg2"/>
                </a:solidFill>
                <a:latin typeface="Times New Roman" pitchFamily="18" charset="0"/>
                <a:cs typeface="Times New Roman" pitchFamily="18" charset="0"/>
              </a:rPr>
              <a:t>:</a:t>
            </a:r>
          </a:p>
          <a:p>
            <a:pPr algn="ctr"/>
            <a:r>
              <a:rPr lang="en-US" sz="1400">
                <a:solidFill>
                  <a:schemeClr val="bg2"/>
                </a:solidFill>
                <a:latin typeface="Tahoma" pitchFamily="34" charset="0"/>
                <a:cs typeface="Times New Roman" pitchFamily="18" charset="0"/>
              </a:rPr>
              <a:t>Plot</a:t>
            </a:r>
          </a:p>
        </p:txBody>
      </p:sp>
      <p:sp>
        <p:nvSpPr>
          <p:cNvPr id="5123" name="Text Box 3"/>
          <p:cNvSpPr txBox="1">
            <a:spLocks noChangeArrowheads="1"/>
          </p:cNvSpPr>
          <p:nvPr/>
        </p:nvSpPr>
        <p:spPr bwMode="auto">
          <a:xfrm>
            <a:off x="6172200" y="1295400"/>
            <a:ext cx="1714500" cy="914400"/>
          </a:xfrm>
          <a:prstGeom prst="rect">
            <a:avLst/>
          </a:prstGeom>
          <a:solidFill>
            <a:srgbClr val="FFFFFF"/>
          </a:solidFill>
          <a:ln w="9525">
            <a:solidFill>
              <a:srgbClr val="000000"/>
            </a:solidFill>
            <a:miter lim="800000"/>
            <a:headEnd/>
            <a:tailEnd/>
          </a:ln>
        </p:spPr>
        <p:txBody>
          <a:bodyPr/>
          <a:lstStyle/>
          <a:p>
            <a:r>
              <a:rPr lang="en-US" sz="1200" b="1">
                <a:solidFill>
                  <a:schemeClr val="bg2"/>
                </a:solidFill>
                <a:latin typeface="Times New Roman" pitchFamily="18" charset="0"/>
                <a:cs typeface="Times New Roman" pitchFamily="18" charset="0"/>
              </a:rPr>
              <a:t>Concept</a:t>
            </a:r>
            <a:r>
              <a:rPr lang="en-US" sz="1200">
                <a:solidFill>
                  <a:schemeClr val="bg2"/>
                </a:solidFill>
                <a:latin typeface="Times New Roman" pitchFamily="18" charset="0"/>
                <a:cs typeface="Times New Roman" pitchFamily="18" charset="0"/>
              </a:rPr>
              <a:t>:</a:t>
            </a:r>
          </a:p>
          <a:p>
            <a:pPr algn="ctr"/>
            <a:r>
              <a:rPr lang="en-US" sz="1400">
                <a:solidFill>
                  <a:schemeClr val="bg2"/>
                </a:solidFill>
                <a:latin typeface="Tahoma" pitchFamily="34" charset="0"/>
                <a:cs typeface="Times New Roman" pitchFamily="18" charset="0"/>
              </a:rPr>
              <a:t>Theme</a:t>
            </a:r>
          </a:p>
        </p:txBody>
      </p:sp>
      <p:sp>
        <p:nvSpPr>
          <p:cNvPr id="5124" name="Text Box 4"/>
          <p:cNvSpPr txBox="1">
            <a:spLocks noChangeArrowheads="1"/>
          </p:cNvSpPr>
          <p:nvPr/>
        </p:nvSpPr>
        <p:spPr bwMode="auto">
          <a:xfrm>
            <a:off x="1600200" y="2362200"/>
            <a:ext cx="1714500" cy="2514600"/>
          </a:xfrm>
          <a:prstGeom prst="rect">
            <a:avLst/>
          </a:prstGeom>
          <a:solidFill>
            <a:srgbClr val="FFFFFF"/>
          </a:solidFill>
          <a:ln w="9525">
            <a:solidFill>
              <a:srgbClr val="000000"/>
            </a:solidFill>
            <a:miter lim="800000"/>
            <a:headEnd/>
            <a:tailEnd/>
          </a:ln>
        </p:spPr>
        <p:txBody>
          <a:bodyPr/>
          <a:lstStyle/>
          <a:p>
            <a:r>
              <a:rPr lang="en-US" sz="1200" b="1">
                <a:solidFill>
                  <a:schemeClr val="bg2"/>
                </a:solidFill>
                <a:latin typeface="Times New Roman" pitchFamily="18" charset="0"/>
                <a:cs typeface="Times New Roman" pitchFamily="18" charset="0"/>
              </a:rPr>
              <a:t>Lesson Essential </a:t>
            </a:r>
          </a:p>
          <a:p>
            <a:pPr>
              <a:buFontTx/>
              <a:buChar char="•"/>
            </a:pPr>
            <a:r>
              <a:rPr lang="en-US" sz="1000">
                <a:solidFill>
                  <a:schemeClr val="bg2"/>
                </a:solidFill>
                <a:latin typeface="Times New Roman" pitchFamily="18" charset="0"/>
                <a:cs typeface="Times New Roman" pitchFamily="18" charset="0"/>
              </a:rPr>
              <a:t>How do I distinguish among the 5 basic elements of plot and place them on a plot diagram?</a:t>
            </a:r>
          </a:p>
          <a:p>
            <a:pPr>
              <a:buFont typeface="Symbol" pitchFamily="18" charset="2"/>
              <a:buChar char="·"/>
            </a:pPr>
            <a:r>
              <a:rPr lang="en-US" sz="1000">
                <a:solidFill>
                  <a:schemeClr val="bg2"/>
                </a:solidFill>
                <a:latin typeface="Times New Roman" pitchFamily="18" charset="0"/>
                <a:cs typeface="Times New Roman" pitchFamily="18" charset="0"/>
              </a:rPr>
              <a:t>How do I identify the four main types of conflict in a literary plot and in non-print media?</a:t>
            </a:r>
          </a:p>
          <a:p>
            <a:pPr>
              <a:buFont typeface="Symbol" pitchFamily="18" charset="2"/>
              <a:buChar char="·"/>
            </a:pPr>
            <a:r>
              <a:rPr lang="en-US" sz="1000">
                <a:solidFill>
                  <a:schemeClr val="bg2"/>
                </a:solidFill>
                <a:latin typeface="Times New Roman" pitchFamily="18" charset="0"/>
                <a:cs typeface="Times New Roman" pitchFamily="18" charset="0"/>
              </a:rPr>
              <a:t>What aspects of the story should be considered when determining the setting of a story?</a:t>
            </a:r>
          </a:p>
          <a:p>
            <a:pPr>
              <a:buFont typeface="Symbol" pitchFamily="18" charset="2"/>
              <a:buChar char="·"/>
            </a:pPr>
            <a:r>
              <a:rPr lang="en-US" sz="1000">
                <a:solidFill>
                  <a:schemeClr val="bg2"/>
                </a:solidFill>
                <a:latin typeface="Times New Roman" pitchFamily="18" charset="0"/>
                <a:cs typeface="Times New Roman" pitchFamily="18" charset="0"/>
              </a:rPr>
              <a:t>What clues help a reader identifiy the setting of a story?</a:t>
            </a:r>
          </a:p>
          <a:p>
            <a:endParaRPr lang="en-US" sz="1200">
              <a:solidFill>
                <a:schemeClr val="bg2"/>
              </a:solidFill>
              <a:latin typeface="Times New Roman" pitchFamily="18" charset="0"/>
              <a:cs typeface="Times New Roman" pitchFamily="18" charset="0"/>
            </a:endParaRPr>
          </a:p>
        </p:txBody>
      </p:sp>
      <p:sp>
        <p:nvSpPr>
          <p:cNvPr id="5125" name="Text Box 5"/>
          <p:cNvSpPr txBox="1">
            <a:spLocks noChangeArrowheads="1"/>
          </p:cNvSpPr>
          <p:nvPr/>
        </p:nvSpPr>
        <p:spPr bwMode="auto">
          <a:xfrm>
            <a:off x="3962400" y="2362200"/>
            <a:ext cx="1714500" cy="2514600"/>
          </a:xfrm>
          <a:prstGeom prst="rect">
            <a:avLst/>
          </a:prstGeom>
          <a:solidFill>
            <a:srgbClr val="FFFFFF"/>
          </a:solidFill>
          <a:ln w="9525">
            <a:solidFill>
              <a:srgbClr val="000000"/>
            </a:solidFill>
            <a:miter lim="800000"/>
            <a:headEnd/>
            <a:tailEnd/>
          </a:ln>
        </p:spPr>
        <p:txBody>
          <a:bodyPr/>
          <a:lstStyle/>
          <a:p>
            <a:r>
              <a:rPr lang="en-US" sz="1200" b="1">
                <a:solidFill>
                  <a:schemeClr val="bg2"/>
                </a:solidFill>
                <a:latin typeface="Times New Roman" pitchFamily="18" charset="0"/>
                <a:cs typeface="Times New Roman" pitchFamily="18" charset="0"/>
              </a:rPr>
              <a:t>Lesson Essential Questions</a:t>
            </a:r>
            <a:r>
              <a:rPr lang="en-US" sz="1000">
                <a:solidFill>
                  <a:schemeClr val="bg2"/>
                </a:solidFill>
                <a:latin typeface="Times New Roman" pitchFamily="18" charset="0"/>
                <a:cs typeface="Times New Roman" pitchFamily="18" charset="0"/>
              </a:rPr>
              <a:t>:</a:t>
            </a:r>
          </a:p>
          <a:p>
            <a:endParaRPr lang="en-US" sz="1000">
              <a:solidFill>
                <a:schemeClr val="bg2"/>
              </a:solidFill>
              <a:latin typeface="Times New Roman" pitchFamily="18" charset="0"/>
              <a:cs typeface="Times New Roman" pitchFamily="18" charset="0"/>
            </a:endParaRPr>
          </a:p>
          <a:p>
            <a:pPr>
              <a:buFont typeface="Symbol" pitchFamily="18" charset="2"/>
              <a:buChar char="·"/>
            </a:pPr>
            <a:r>
              <a:rPr lang="en-US" sz="1200">
                <a:solidFill>
                  <a:schemeClr val="bg2"/>
                </a:solidFill>
                <a:latin typeface="Times New Roman" pitchFamily="18" charset="0"/>
                <a:cs typeface="Times New Roman" pitchFamily="18" charset="0"/>
              </a:rPr>
              <a:t>How do I identify flashback in a passage or story?</a:t>
            </a:r>
          </a:p>
          <a:p>
            <a:pPr>
              <a:buFont typeface="Symbol" pitchFamily="18" charset="2"/>
              <a:buChar char="·"/>
            </a:pPr>
            <a:r>
              <a:rPr lang="en-US" sz="1200">
                <a:solidFill>
                  <a:schemeClr val="bg2"/>
                </a:solidFill>
                <a:latin typeface="Times New Roman" pitchFamily="18" charset="0"/>
                <a:cs typeface="Times New Roman" pitchFamily="18" charset="0"/>
              </a:rPr>
              <a:t>How do I identify foreshadowing in a passage or story?</a:t>
            </a:r>
          </a:p>
        </p:txBody>
      </p:sp>
      <p:sp>
        <p:nvSpPr>
          <p:cNvPr id="5126" name="Text Box 6"/>
          <p:cNvSpPr txBox="1">
            <a:spLocks noChangeArrowheads="1"/>
          </p:cNvSpPr>
          <p:nvPr/>
        </p:nvSpPr>
        <p:spPr bwMode="auto">
          <a:xfrm>
            <a:off x="6172200" y="2362200"/>
            <a:ext cx="1714500" cy="2514600"/>
          </a:xfrm>
          <a:prstGeom prst="rect">
            <a:avLst/>
          </a:prstGeom>
          <a:solidFill>
            <a:srgbClr val="FFFFFF"/>
          </a:solidFill>
          <a:ln w="9525">
            <a:solidFill>
              <a:srgbClr val="000000"/>
            </a:solidFill>
            <a:miter lim="800000"/>
            <a:headEnd/>
            <a:tailEnd/>
          </a:ln>
        </p:spPr>
        <p:txBody>
          <a:bodyPr/>
          <a:lstStyle/>
          <a:p>
            <a:r>
              <a:rPr lang="en-US" sz="1200" b="1">
                <a:solidFill>
                  <a:schemeClr val="bg2"/>
                </a:solidFill>
                <a:latin typeface="Times New Roman" pitchFamily="18" charset="0"/>
                <a:cs typeface="Times New Roman" pitchFamily="18" charset="0"/>
              </a:rPr>
              <a:t>Lesson Essential Questions</a:t>
            </a:r>
            <a:r>
              <a:rPr lang="en-US" sz="1200">
                <a:solidFill>
                  <a:schemeClr val="bg2"/>
                </a:solidFill>
                <a:latin typeface="Times New Roman" pitchFamily="18" charset="0"/>
                <a:cs typeface="Times New Roman" pitchFamily="18" charset="0"/>
              </a:rPr>
              <a:t>:</a:t>
            </a:r>
          </a:p>
          <a:p>
            <a:endParaRPr lang="en-US" sz="1000">
              <a:solidFill>
                <a:schemeClr val="bg2"/>
              </a:solidFill>
              <a:latin typeface="Times New Roman" pitchFamily="18" charset="0"/>
              <a:cs typeface="Times New Roman" pitchFamily="18" charset="0"/>
            </a:endParaRPr>
          </a:p>
          <a:p>
            <a:pPr>
              <a:buFont typeface="Symbol" pitchFamily="18" charset="2"/>
              <a:buChar char="·"/>
            </a:pPr>
            <a:r>
              <a:rPr lang="en-US" sz="1200">
                <a:solidFill>
                  <a:schemeClr val="bg2"/>
                </a:solidFill>
                <a:latin typeface="Times New Roman" pitchFamily="18" charset="0"/>
                <a:cs typeface="Times New Roman" pitchFamily="18" charset="0"/>
              </a:rPr>
              <a:t>How do I recognize implied and stated theme?</a:t>
            </a:r>
          </a:p>
        </p:txBody>
      </p:sp>
      <p:sp>
        <p:nvSpPr>
          <p:cNvPr id="5127" name="Oval 7"/>
          <p:cNvSpPr>
            <a:spLocks noChangeArrowheads="1"/>
          </p:cNvSpPr>
          <p:nvPr/>
        </p:nvSpPr>
        <p:spPr bwMode="auto">
          <a:xfrm>
            <a:off x="1676400" y="304800"/>
            <a:ext cx="6057900" cy="914400"/>
          </a:xfrm>
          <a:prstGeom prst="ellipse">
            <a:avLst/>
          </a:prstGeom>
          <a:solidFill>
            <a:srgbClr val="FFFFFF"/>
          </a:solidFill>
          <a:ln w="9525">
            <a:solidFill>
              <a:srgbClr val="000000"/>
            </a:solidFill>
            <a:round/>
            <a:headEnd/>
            <a:tailEnd/>
          </a:ln>
        </p:spPr>
        <p:txBody>
          <a:bodyPr/>
          <a:lstStyle/>
          <a:p>
            <a:r>
              <a:rPr lang="en-US" sz="1200" b="1">
                <a:solidFill>
                  <a:schemeClr val="bg2"/>
                </a:solidFill>
                <a:latin typeface="Times New Roman" pitchFamily="18" charset="0"/>
                <a:cs typeface="Times New Roman" pitchFamily="18" charset="0"/>
              </a:rPr>
              <a:t>Unit Essential Question</a:t>
            </a:r>
            <a:r>
              <a:rPr lang="en-US" sz="1200">
                <a:solidFill>
                  <a:schemeClr val="bg2"/>
                </a:solidFill>
                <a:latin typeface="Times New Roman" pitchFamily="18" charset="0"/>
                <a:cs typeface="Times New Roman" pitchFamily="18" charset="0"/>
              </a:rPr>
              <a:t>: How does an author use the elements of fiction to create a story?</a:t>
            </a:r>
          </a:p>
        </p:txBody>
      </p:sp>
      <p:sp>
        <p:nvSpPr>
          <p:cNvPr id="5128" name="Text Box 8"/>
          <p:cNvSpPr txBox="1">
            <a:spLocks noChangeArrowheads="1"/>
          </p:cNvSpPr>
          <p:nvPr/>
        </p:nvSpPr>
        <p:spPr bwMode="auto">
          <a:xfrm>
            <a:off x="3962400" y="1295400"/>
            <a:ext cx="1714500" cy="914400"/>
          </a:xfrm>
          <a:prstGeom prst="rect">
            <a:avLst/>
          </a:prstGeom>
          <a:solidFill>
            <a:srgbClr val="FFFFFF"/>
          </a:solidFill>
          <a:ln w="9525">
            <a:solidFill>
              <a:srgbClr val="000000"/>
            </a:solidFill>
            <a:miter lim="800000"/>
            <a:headEnd/>
            <a:tailEnd/>
          </a:ln>
        </p:spPr>
        <p:txBody>
          <a:bodyPr/>
          <a:lstStyle/>
          <a:p>
            <a:r>
              <a:rPr lang="en-US" sz="1200" b="1">
                <a:solidFill>
                  <a:schemeClr val="bg2"/>
                </a:solidFill>
                <a:latin typeface="Times New Roman" pitchFamily="18" charset="0"/>
                <a:cs typeface="Times New Roman" pitchFamily="18" charset="0"/>
              </a:rPr>
              <a:t>Concept</a:t>
            </a:r>
            <a:r>
              <a:rPr lang="en-US" sz="1200">
                <a:solidFill>
                  <a:schemeClr val="bg2"/>
                </a:solidFill>
                <a:latin typeface="Times New Roman" pitchFamily="18" charset="0"/>
                <a:cs typeface="Times New Roman" pitchFamily="18" charset="0"/>
              </a:rPr>
              <a:t>:</a:t>
            </a:r>
          </a:p>
          <a:p>
            <a:pPr algn="ctr"/>
            <a:r>
              <a:rPr lang="en-US" sz="1400">
                <a:solidFill>
                  <a:schemeClr val="bg2"/>
                </a:solidFill>
                <a:latin typeface="Tahoma" pitchFamily="34" charset="0"/>
                <a:cs typeface="Times New Roman" pitchFamily="18" charset="0"/>
              </a:rPr>
              <a:t>Flashback and Foreshadowing</a:t>
            </a:r>
          </a:p>
        </p:txBody>
      </p:sp>
      <p:sp>
        <p:nvSpPr>
          <p:cNvPr id="5129" name="Text Box 9"/>
          <p:cNvSpPr txBox="1">
            <a:spLocks noChangeArrowheads="1"/>
          </p:cNvSpPr>
          <p:nvPr/>
        </p:nvSpPr>
        <p:spPr bwMode="auto">
          <a:xfrm>
            <a:off x="1600200" y="5029200"/>
            <a:ext cx="1714500" cy="1371600"/>
          </a:xfrm>
          <a:prstGeom prst="rect">
            <a:avLst/>
          </a:prstGeom>
          <a:solidFill>
            <a:srgbClr val="FFFFFF"/>
          </a:solidFill>
          <a:ln w="9525">
            <a:solidFill>
              <a:srgbClr val="000000"/>
            </a:solidFill>
            <a:miter lim="800000"/>
            <a:headEnd/>
            <a:tailEnd/>
          </a:ln>
        </p:spPr>
        <p:txBody>
          <a:bodyPr/>
          <a:lstStyle/>
          <a:p>
            <a:r>
              <a:rPr lang="en-US" sz="1200" b="1">
                <a:solidFill>
                  <a:schemeClr val="bg2"/>
                </a:solidFill>
                <a:latin typeface="Times New Roman" pitchFamily="18" charset="0"/>
                <a:cs typeface="Times New Roman" pitchFamily="18" charset="0"/>
              </a:rPr>
              <a:t>Vocabulary</a:t>
            </a:r>
            <a:r>
              <a:rPr lang="en-US" sz="1200">
                <a:solidFill>
                  <a:schemeClr val="bg2"/>
                </a:solidFill>
                <a:latin typeface="Times New Roman" pitchFamily="18" charset="0"/>
                <a:cs typeface="Times New Roman" pitchFamily="18" charset="0"/>
              </a:rPr>
              <a:t>: </a:t>
            </a:r>
          </a:p>
          <a:p>
            <a:r>
              <a:rPr lang="en-US" sz="1200">
                <a:solidFill>
                  <a:schemeClr val="bg2"/>
                </a:solidFill>
                <a:latin typeface="Times New Roman" pitchFamily="18" charset="0"/>
                <a:cs typeface="Times New Roman" pitchFamily="18" charset="0"/>
              </a:rPr>
              <a:t>Exposition ,Rising Action, Climax, Falling Action, Resolution/Denouement, Complication, Conflict, Setting</a:t>
            </a:r>
          </a:p>
          <a:p>
            <a:endParaRPr lang="en-US" sz="1200">
              <a:solidFill>
                <a:schemeClr val="bg2"/>
              </a:solidFill>
              <a:latin typeface="Times New Roman" pitchFamily="18" charset="0"/>
              <a:cs typeface="Times New Roman" pitchFamily="18" charset="0"/>
            </a:endParaRPr>
          </a:p>
        </p:txBody>
      </p:sp>
      <p:sp>
        <p:nvSpPr>
          <p:cNvPr id="5130" name="Text Box 10"/>
          <p:cNvSpPr txBox="1">
            <a:spLocks noChangeArrowheads="1"/>
          </p:cNvSpPr>
          <p:nvPr/>
        </p:nvSpPr>
        <p:spPr bwMode="auto">
          <a:xfrm>
            <a:off x="3962400" y="5029200"/>
            <a:ext cx="1714500" cy="1371600"/>
          </a:xfrm>
          <a:prstGeom prst="rect">
            <a:avLst/>
          </a:prstGeom>
          <a:solidFill>
            <a:srgbClr val="FFFFFF"/>
          </a:solidFill>
          <a:ln w="9525">
            <a:solidFill>
              <a:srgbClr val="000000"/>
            </a:solidFill>
            <a:miter lim="800000"/>
            <a:headEnd/>
            <a:tailEnd/>
          </a:ln>
        </p:spPr>
        <p:txBody>
          <a:bodyPr/>
          <a:lstStyle/>
          <a:p>
            <a:r>
              <a:rPr lang="en-US" sz="1200" b="1">
                <a:solidFill>
                  <a:schemeClr val="bg2"/>
                </a:solidFill>
                <a:latin typeface="Times New Roman" pitchFamily="18" charset="0"/>
                <a:cs typeface="Times New Roman" pitchFamily="18" charset="0"/>
              </a:rPr>
              <a:t>Vocabulary</a:t>
            </a:r>
            <a:r>
              <a:rPr lang="en-US" sz="1200">
                <a:solidFill>
                  <a:schemeClr val="bg2"/>
                </a:solidFill>
                <a:latin typeface="Times New Roman" pitchFamily="18" charset="0"/>
                <a:cs typeface="Times New Roman" pitchFamily="18" charset="0"/>
              </a:rPr>
              <a:t>:</a:t>
            </a:r>
          </a:p>
          <a:p>
            <a:r>
              <a:rPr lang="en-US" sz="1200">
                <a:solidFill>
                  <a:schemeClr val="bg2"/>
                </a:solidFill>
                <a:latin typeface="Times New Roman" pitchFamily="18" charset="0"/>
                <a:cs typeface="Times New Roman" pitchFamily="18" charset="0"/>
              </a:rPr>
              <a:t>Flashback</a:t>
            </a:r>
          </a:p>
          <a:p>
            <a:r>
              <a:rPr lang="en-US" sz="1200">
                <a:solidFill>
                  <a:schemeClr val="bg2"/>
                </a:solidFill>
                <a:latin typeface="Times New Roman" pitchFamily="18" charset="0"/>
                <a:cs typeface="Times New Roman" pitchFamily="18" charset="0"/>
              </a:rPr>
              <a:t>Foreshadowing</a:t>
            </a:r>
          </a:p>
        </p:txBody>
      </p:sp>
      <p:sp>
        <p:nvSpPr>
          <p:cNvPr id="5131" name="Text Box 11"/>
          <p:cNvSpPr txBox="1">
            <a:spLocks noChangeArrowheads="1"/>
          </p:cNvSpPr>
          <p:nvPr/>
        </p:nvSpPr>
        <p:spPr bwMode="auto">
          <a:xfrm>
            <a:off x="6172200" y="5029200"/>
            <a:ext cx="1714500" cy="1371600"/>
          </a:xfrm>
          <a:prstGeom prst="rect">
            <a:avLst/>
          </a:prstGeom>
          <a:solidFill>
            <a:srgbClr val="FFFFFF"/>
          </a:solidFill>
          <a:ln w="9525">
            <a:solidFill>
              <a:srgbClr val="000000"/>
            </a:solidFill>
            <a:miter lim="800000"/>
            <a:headEnd/>
            <a:tailEnd/>
          </a:ln>
        </p:spPr>
        <p:txBody>
          <a:bodyPr/>
          <a:lstStyle/>
          <a:p>
            <a:r>
              <a:rPr lang="en-US" sz="1200" b="1">
                <a:solidFill>
                  <a:schemeClr val="bg2"/>
                </a:solidFill>
                <a:latin typeface="Times New Roman" pitchFamily="18" charset="0"/>
                <a:cs typeface="Times New Roman" pitchFamily="18" charset="0"/>
              </a:rPr>
              <a:t>Vocabulary</a:t>
            </a:r>
            <a:r>
              <a:rPr lang="en-US" sz="1200">
                <a:solidFill>
                  <a:schemeClr val="bg2"/>
                </a:solidFill>
                <a:latin typeface="Times New Roman" pitchFamily="18" charset="0"/>
                <a:cs typeface="Times New Roman" pitchFamily="18" charset="0"/>
              </a:rPr>
              <a:t>:</a:t>
            </a:r>
          </a:p>
          <a:p>
            <a:r>
              <a:rPr lang="en-US" sz="1200">
                <a:solidFill>
                  <a:schemeClr val="bg2"/>
                </a:solidFill>
                <a:latin typeface="Times New Roman" pitchFamily="18" charset="0"/>
                <a:cs typeface="Times New Roman" pitchFamily="18" charset="0"/>
              </a:rPr>
              <a:t>Implied Theme</a:t>
            </a:r>
          </a:p>
          <a:p>
            <a:r>
              <a:rPr lang="en-US" sz="1200">
                <a:solidFill>
                  <a:schemeClr val="bg2"/>
                </a:solidFill>
                <a:latin typeface="Times New Roman" pitchFamily="18" charset="0"/>
                <a:cs typeface="Times New Roman" pitchFamily="18" charset="0"/>
              </a:rPr>
              <a:t>Stated Theme</a:t>
            </a:r>
          </a:p>
        </p:txBody>
      </p:sp>
      <p:sp>
        <p:nvSpPr>
          <p:cNvPr id="5132" name="AutoShape 12"/>
          <p:cNvSpPr>
            <a:spLocks noChangeArrowheads="1"/>
          </p:cNvSpPr>
          <p:nvPr/>
        </p:nvSpPr>
        <p:spPr bwMode="auto">
          <a:xfrm>
            <a:off x="2057400" y="2057400"/>
            <a:ext cx="485775" cy="322263"/>
          </a:xfrm>
          <a:prstGeom prst="downArrow">
            <a:avLst>
              <a:gd name="adj1" fmla="val 50000"/>
              <a:gd name="adj2" fmla="val 25000"/>
            </a:avLst>
          </a:prstGeom>
          <a:solidFill>
            <a:srgbClr val="969696"/>
          </a:solidFill>
          <a:ln w="9525">
            <a:solidFill>
              <a:srgbClr val="000000"/>
            </a:solidFill>
            <a:miter lim="800000"/>
            <a:headEnd/>
            <a:tailEnd/>
          </a:ln>
        </p:spPr>
        <p:txBody>
          <a:bodyPr/>
          <a:lstStyle/>
          <a:p>
            <a:endParaRPr lang="en-US"/>
          </a:p>
        </p:txBody>
      </p:sp>
      <p:sp>
        <p:nvSpPr>
          <p:cNvPr id="5133" name="AutoShape 13"/>
          <p:cNvSpPr>
            <a:spLocks noChangeArrowheads="1"/>
          </p:cNvSpPr>
          <p:nvPr/>
        </p:nvSpPr>
        <p:spPr bwMode="auto">
          <a:xfrm>
            <a:off x="2133600" y="4800600"/>
            <a:ext cx="485775" cy="322263"/>
          </a:xfrm>
          <a:prstGeom prst="downArrow">
            <a:avLst>
              <a:gd name="adj1" fmla="val 50000"/>
              <a:gd name="adj2" fmla="val 25000"/>
            </a:avLst>
          </a:prstGeom>
          <a:solidFill>
            <a:srgbClr val="969696"/>
          </a:solidFill>
          <a:ln w="9525">
            <a:solidFill>
              <a:srgbClr val="000000"/>
            </a:solidFill>
            <a:miter lim="800000"/>
            <a:headEnd/>
            <a:tailEnd/>
          </a:ln>
        </p:spPr>
        <p:txBody>
          <a:bodyPr/>
          <a:lstStyle/>
          <a:p>
            <a:endParaRPr lang="en-US"/>
          </a:p>
        </p:txBody>
      </p:sp>
      <p:sp>
        <p:nvSpPr>
          <p:cNvPr id="5134" name="AutoShape 14"/>
          <p:cNvSpPr>
            <a:spLocks noChangeArrowheads="1"/>
          </p:cNvSpPr>
          <p:nvPr/>
        </p:nvSpPr>
        <p:spPr bwMode="auto">
          <a:xfrm>
            <a:off x="4419600" y="4800600"/>
            <a:ext cx="485775" cy="322263"/>
          </a:xfrm>
          <a:prstGeom prst="downArrow">
            <a:avLst>
              <a:gd name="adj1" fmla="val 50000"/>
              <a:gd name="adj2" fmla="val 25000"/>
            </a:avLst>
          </a:prstGeom>
          <a:solidFill>
            <a:srgbClr val="969696"/>
          </a:solidFill>
          <a:ln w="9525">
            <a:solidFill>
              <a:srgbClr val="000000"/>
            </a:solidFill>
            <a:miter lim="800000"/>
            <a:headEnd/>
            <a:tailEnd/>
          </a:ln>
        </p:spPr>
        <p:txBody>
          <a:bodyPr/>
          <a:lstStyle/>
          <a:p>
            <a:endParaRPr lang="en-US"/>
          </a:p>
        </p:txBody>
      </p:sp>
      <p:sp>
        <p:nvSpPr>
          <p:cNvPr id="5135" name="AutoShape 15"/>
          <p:cNvSpPr>
            <a:spLocks noChangeArrowheads="1"/>
          </p:cNvSpPr>
          <p:nvPr/>
        </p:nvSpPr>
        <p:spPr bwMode="auto">
          <a:xfrm>
            <a:off x="6705600" y="4800600"/>
            <a:ext cx="485775" cy="322263"/>
          </a:xfrm>
          <a:prstGeom prst="downArrow">
            <a:avLst>
              <a:gd name="adj1" fmla="val 50000"/>
              <a:gd name="adj2" fmla="val 25000"/>
            </a:avLst>
          </a:prstGeom>
          <a:solidFill>
            <a:srgbClr val="969696"/>
          </a:solidFill>
          <a:ln w="9525">
            <a:solidFill>
              <a:srgbClr val="000000"/>
            </a:solidFill>
            <a:miter lim="800000"/>
            <a:headEnd/>
            <a:tailEnd/>
          </a:ln>
        </p:spPr>
        <p:txBody>
          <a:bodyPr/>
          <a:lstStyle/>
          <a:p>
            <a:endParaRPr lang="en-US"/>
          </a:p>
        </p:txBody>
      </p:sp>
      <p:sp>
        <p:nvSpPr>
          <p:cNvPr id="5136" name="AutoShape 16"/>
          <p:cNvSpPr>
            <a:spLocks noChangeArrowheads="1"/>
          </p:cNvSpPr>
          <p:nvPr/>
        </p:nvSpPr>
        <p:spPr bwMode="auto">
          <a:xfrm>
            <a:off x="4572000" y="2057400"/>
            <a:ext cx="485775" cy="322263"/>
          </a:xfrm>
          <a:prstGeom prst="downArrow">
            <a:avLst>
              <a:gd name="adj1" fmla="val 50000"/>
              <a:gd name="adj2" fmla="val 25000"/>
            </a:avLst>
          </a:prstGeom>
          <a:solidFill>
            <a:srgbClr val="969696"/>
          </a:solidFill>
          <a:ln w="9525">
            <a:solidFill>
              <a:srgbClr val="000000"/>
            </a:solidFill>
            <a:miter lim="800000"/>
            <a:headEnd/>
            <a:tailEnd/>
          </a:ln>
        </p:spPr>
        <p:txBody>
          <a:bodyPr/>
          <a:lstStyle/>
          <a:p>
            <a:endParaRPr lang="en-US"/>
          </a:p>
        </p:txBody>
      </p:sp>
      <p:sp>
        <p:nvSpPr>
          <p:cNvPr id="5137" name="AutoShape 17"/>
          <p:cNvSpPr>
            <a:spLocks noChangeArrowheads="1"/>
          </p:cNvSpPr>
          <p:nvPr/>
        </p:nvSpPr>
        <p:spPr bwMode="auto">
          <a:xfrm>
            <a:off x="6705600" y="2057400"/>
            <a:ext cx="485775" cy="322263"/>
          </a:xfrm>
          <a:prstGeom prst="downArrow">
            <a:avLst>
              <a:gd name="adj1" fmla="val 50000"/>
              <a:gd name="adj2" fmla="val 25000"/>
            </a:avLst>
          </a:prstGeom>
          <a:solidFill>
            <a:srgbClr val="969696"/>
          </a:solidFill>
          <a:ln w="9525">
            <a:solidFill>
              <a:srgbClr val="000000"/>
            </a:solidFill>
            <a:miter lim="800000"/>
            <a:headEnd/>
            <a:tailEnd/>
          </a:ln>
        </p:spPr>
        <p:txBody>
          <a:bodyPr/>
          <a:lstStyle/>
          <a:p>
            <a:endParaRPr lang="en-US"/>
          </a:p>
        </p:txBody>
      </p:sp>
      <p:sp>
        <p:nvSpPr>
          <p:cNvPr id="17426" name="AutoShape 18"/>
          <p:cNvSpPr>
            <a:spLocks noChangeArrowheads="1"/>
          </p:cNvSpPr>
          <p:nvPr/>
        </p:nvSpPr>
        <p:spPr bwMode="auto">
          <a:xfrm>
            <a:off x="3581400" y="1219200"/>
            <a:ext cx="609600" cy="685800"/>
          </a:xfrm>
          <a:prstGeom prst="star5">
            <a:avLst/>
          </a:prstGeom>
          <a:solidFill>
            <a:schemeClr val="accent1"/>
          </a:solidFill>
          <a:ln w="9525">
            <a:solidFill>
              <a:schemeClr val="tx1"/>
            </a:solidFill>
            <a:miter lim="800000"/>
            <a:headEnd/>
            <a:tailEnd/>
          </a:ln>
          <a:effectLst/>
        </p:spPr>
        <p:txBody>
          <a:bodyPr wrap="none" anchor="ctr"/>
          <a:lstStyle/>
          <a:p>
            <a:pPr>
              <a:defRPr/>
            </a:pPr>
            <a:endParaRPr lang="en-US"/>
          </a:p>
        </p:txBody>
      </p:sp>
      <p:sp>
        <p:nvSpPr>
          <p:cNvPr id="17427" name="AutoShape 19"/>
          <p:cNvSpPr>
            <a:spLocks noChangeArrowheads="1"/>
          </p:cNvSpPr>
          <p:nvPr/>
        </p:nvSpPr>
        <p:spPr bwMode="auto">
          <a:xfrm>
            <a:off x="3657600" y="1600200"/>
            <a:ext cx="609600" cy="685800"/>
          </a:xfrm>
          <a:prstGeom prst="star5">
            <a:avLst/>
          </a:prstGeom>
          <a:solidFill>
            <a:schemeClr val="accent1"/>
          </a:solidFill>
          <a:ln w="9525">
            <a:solidFill>
              <a:schemeClr val="tx1"/>
            </a:solidFill>
            <a:miter lim="800000"/>
            <a:headEnd/>
            <a:tailEnd/>
          </a:ln>
          <a:effectLst/>
        </p:spPr>
        <p:txBody>
          <a:bodyPr wrap="none" anchor="ctr"/>
          <a:lstStyle/>
          <a:p>
            <a:pPr>
              <a:defRPr/>
            </a:pP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762000"/>
            <a:ext cx="7924800" cy="4191000"/>
          </a:xfrm>
        </p:spPr>
        <p:txBody>
          <a:bodyPr/>
          <a:lstStyle/>
          <a:p>
            <a:pPr eaLnBrk="1" hangingPunct="1">
              <a:defRPr/>
            </a:pPr>
            <a:r>
              <a:rPr lang="en-US" sz="6600" smtClean="0">
                <a:latin typeface="Curlz MT" pitchFamily="82" charset="0"/>
              </a:rPr>
              <a:t>Foreshadowing</a:t>
            </a:r>
          </a:p>
        </p:txBody>
      </p:sp>
      <p:sp>
        <p:nvSpPr>
          <p:cNvPr id="2051" name="Rectangle 3"/>
          <p:cNvSpPr>
            <a:spLocks noGrp="1" noChangeArrowheads="1"/>
          </p:cNvSpPr>
          <p:nvPr>
            <p:ph type="subTitle" idx="1"/>
          </p:nvPr>
        </p:nvSpPr>
        <p:spPr>
          <a:xfrm>
            <a:off x="2514600" y="5486400"/>
            <a:ext cx="6400800" cy="1066800"/>
          </a:xfrm>
        </p:spPr>
        <p:txBody>
          <a:bodyPr/>
          <a:lstStyle/>
          <a:p>
            <a:pPr algn="l" eaLnBrk="1" hangingPunct="1">
              <a:defRPr/>
            </a:pPr>
            <a:r>
              <a:rPr lang="en-US" smtClean="0"/>
              <a:t>How do I identify foreshadowing  within a text?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770" decel="100000"/>
                                        <p:tgtEl>
                                          <p:spTgt spid="2050"/>
                                        </p:tgtEl>
                                      </p:cBhvr>
                                    </p:animEffect>
                                    <p:animScale>
                                      <p:cBhvr>
                                        <p:cTn id="8" dur="770" decel="100000"/>
                                        <p:tgtEl>
                                          <p:spTgt spid="2050"/>
                                        </p:tgtEl>
                                      </p:cBhvr>
                                      <p:from x="10000" y="10000"/>
                                      <p:to x="200000" y="450000"/>
                                    </p:animScale>
                                    <p:animScale>
                                      <p:cBhvr>
                                        <p:cTn id="9" dur="1230" accel="100000" fill="hold">
                                          <p:stCondLst>
                                            <p:cond delay="770"/>
                                          </p:stCondLst>
                                        </p:cTn>
                                        <p:tgtEl>
                                          <p:spTgt spid="2050"/>
                                        </p:tgtEl>
                                      </p:cBhvr>
                                      <p:from x="200000" y="450000"/>
                                      <p:to x="100000" y="100000"/>
                                    </p:animScale>
                                    <p:set>
                                      <p:cBhvr>
                                        <p:cTn id="10" dur="770" fill="hold"/>
                                        <p:tgtEl>
                                          <p:spTgt spid="2050"/>
                                        </p:tgtEl>
                                        <p:attrNameLst>
                                          <p:attrName>ppt_x</p:attrName>
                                        </p:attrNameLst>
                                      </p:cBhvr>
                                      <p:to>
                                        <p:strVal val="(0.5)"/>
                                      </p:to>
                                    </p:set>
                                    <p:anim from="(0.5)" to="(#ppt_x)" calcmode="lin" valueType="num">
                                      <p:cBhvr>
                                        <p:cTn id="11" dur="1230" accel="100000" fill="hold">
                                          <p:stCondLst>
                                            <p:cond delay="770"/>
                                          </p:stCondLst>
                                        </p:cTn>
                                        <p:tgtEl>
                                          <p:spTgt spid="2050"/>
                                        </p:tgtEl>
                                        <p:attrNameLst>
                                          <p:attrName>ppt_x</p:attrName>
                                        </p:attrNameLst>
                                      </p:cBhvr>
                                    </p:anim>
                                    <p:set>
                                      <p:cBhvr>
                                        <p:cTn id="12" dur="770" fill="hold"/>
                                        <p:tgtEl>
                                          <p:spTgt spid="2050"/>
                                        </p:tgtEl>
                                        <p:attrNameLst>
                                          <p:attrName>ppt_y</p:attrName>
                                        </p:attrNameLst>
                                      </p:cBhvr>
                                      <p:to>
                                        <p:strVal val="(#ppt_y+0.4)"/>
                                      </p:to>
                                    </p:set>
                                    <p:anim from="(#ppt_y+0.4)" to="(#ppt_y)" calcmode="lin" valueType="num">
                                      <p:cBhvr>
                                        <p:cTn id="13" dur="1230" accel="100000" fill="hold">
                                          <p:stCondLst>
                                            <p:cond delay="770"/>
                                          </p:stCondLst>
                                        </p:cTn>
                                        <p:tgtEl>
                                          <p:spTgt spid="2050"/>
                                        </p:tgtEl>
                                        <p:attrNameLst>
                                          <p:attrName>ppt_y</p:attrName>
                                        </p:attrNameLst>
                                      </p:cBhvr>
                                    </p:anim>
                                  </p:childTnLst>
                                </p:cTn>
                              </p:par>
                            </p:childTnLst>
                          </p:cTn>
                        </p:par>
                        <p:par>
                          <p:cTn id="14" fill="hold">
                            <p:stCondLst>
                              <p:cond delay="2000"/>
                            </p:stCondLst>
                            <p:childTnLst>
                              <p:par>
                                <p:cTn id="15" presetID="26" presetClass="entr" presetSubtype="0" fill="hold" grpId="0" nodeType="afterEffect">
                                  <p:stCondLst>
                                    <p:cond delay="0"/>
                                  </p:stCondLst>
                                  <p:childTnLst>
                                    <p:set>
                                      <p:cBhvr>
                                        <p:cTn id="16" dur="1" fill="hold">
                                          <p:stCondLst>
                                            <p:cond delay="0"/>
                                          </p:stCondLst>
                                        </p:cTn>
                                        <p:tgtEl>
                                          <p:spTgt spid="2051">
                                            <p:txEl>
                                              <p:pRg st="0" end="0"/>
                                            </p:txEl>
                                          </p:spTgt>
                                        </p:tgtEl>
                                        <p:attrNameLst>
                                          <p:attrName>style.visibility</p:attrName>
                                        </p:attrNameLst>
                                      </p:cBhvr>
                                      <p:to>
                                        <p:strVal val="visible"/>
                                      </p:to>
                                    </p:set>
                                    <p:animEffect transition="in" filter="wipe(down)">
                                      <p:cBhvr>
                                        <p:cTn id="17" dur="580">
                                          <p:stCondLst>
                                            <p:cond delay="0"/>
                                          </p:stCondLst>
                                        </p:cTn>
                                        <p:tgtEl>
                                          <p:spTgt spid="2051">
                                            <p:txEl>
                                              <p:pRg st="0" end="0"/>
                                            </p:txEl>
                                          </p:spTgt>
                                        </p:tgtEl>
                                      </p:cBhvr>
                                    </p:animEffect>
                                    <p:anim calcmode="lin" valueType="num">
                                      <p:cBhvr>
                                        <p:cTn id="18" dur="1822" tmFilter="0,0; 0.14,0.36; 0.43,0.73; 0.71,0.91; 1.0,1.0">
                                          <p:stCondLst>
                                            <p:cond delay="0"/>
                                          </p:stCondLst>
                                        </p:cTn>
                                        <p:tgtEl>
                                          <p:spTgt spid="2051">
                                            <p:txEl>
                                              <p:pRg st="0" end="0"/>
                                            </p:txEl>
                                          </p:spTgt>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2051">
                                            <p:txEl>
                                              <p:pRg st="0" end="0"/>
                                            </p:txEl>
                                          </p:spTgt>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2051">
                                            <p:txEl>
                                              <p:pRg st="0" end="0"/>
                                            </p:txEl>
                                          </p:spTgt>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2051">
                                            <p:txEl>
                                              <p:pRg st="0" end="0"/>
                                            </p:txEl>
                                          </p:spTgt>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2051">
                                            <p:txEl>
                                              <p:pRg st="0" end="0"/>
                                            </p:txEl>
                                          </p:spTgt>
                                        </p:tgtEl>
                                        <p:attrNameLst>
                                          <p:attrName>ppt_y</p:attrName>
                                        </p:attrNameLst>
                                      </p:cBhvr>
                                      <p:tavLst>
                                        <p:tav tm="0" fmla="#ppt_y-sin(pi*$)/81">
                                          <p:val>
                                            <p:fltVal val="0"/>
                                          </p:val>
                                        </p:tav>
                                        <p:tav tm="100000">
                                          <p:val>
                                            <p:fltVal val="1"/>
                                          </p:val>
                                        </p:tav>
                                      </p:tavLst>
                                    </p:anim>
                                    <p:animScale>
                                      <p:cBhvr>
                                        <p:cTn id="23" dur="26">
                                          <p:stCondLst>
                                            <p:cond delay="650"/>
                                          </p:stCondLst>
                                        </p:cTn>
                                        <p:tgtEl>
                                          <p:spTgt spid="2051">
                                            <p:txEl>
                                              <p:pRg st="0" end="0"/>
                                            </p:txEl>
                                          </p:spTgt>
                                        </p:tgtEl>
                                      </p:cBhvr>
                                      <p:to x="100000" y="60000"/>
                                    </p:animScale>
                                    <p:animScale>
                                      <p:cBhvr>
                                        <p:cTn id="24" dur="166" decel="50000">
                                          <p:stCondLst>
                                            <p:cond delay="676"/>
                                          </p:stCondLst>
                                        </p:cTn>
                                        <p:tgtEl>
                                          <p:spTgt spid="2051">
                                            <p:txEl>
                                              <p:pRg st="0" end="0"/>
                                            </p:txEl>
                                          </p:spTgt>
                                        </p:tgtEl>
                                      </p:cBhvr>
                                      <p:to x="100000" y="100000"/>
                                    </p:animScale>
                                    <p:animScale>
                                      <p:cBhvr>
                                        <p:cTn id="25" dur="26">
                                          <p:stCondLst>
                                            <p:cond delay="1312"/>
                                          </p:stCondLst>
                                        </p:cTn>
                                        <p:tgtEl>
                                          <p:spTgt spid="2051">
                                            <p:txEl>
                                              <p:pRg st="0" end="0"/>
                                            </p:txEl>
                                          </p:spTgt>
                                        </p:tgtEl>
                                      </p:cBhvr>
                                      <p:to x="100000" y="80000"/>
                                    </p:animScale>
                                    <p:animScale>
                                      <p:cBhvr>
                                        <p:cTn id="26" dur="166" decel="50000">
                                          <p:stCondLst>
                                            <p:cond delay="1338"/>
                                          </p:stCondLst>
                                        </p:cTn>
                                        <p:tgtEl>
                                          <p:spTgt spid="2051">
                                            <p:txEl>
                                              <p:pRg st="0" end="0"/>
                                            </p:txEl>
                                          </p:spTgt>
                                        </p:tgtEl>
                                      </p:cBhvr>
                                      <p:to x="100000" y="100000"/>
                                    </p:animScale>
                                    <p:animScale>
                                      <p:cBhvr>
                                        <p:cTn id="27" dur="26">
                                          <p:stCondLst>
                                            <p:cond delay="1642"/>
                                          </p:stCondLst>
                                        </p:cTn>
                                        <p:tgtEl>
                                          <p:spTgt spid="2051">
                                            <p:txEl>
                                              <p:pRg st="0" end="0"/>
                                            </p:txEl>
                                          </p:spTgt>
                                        </p:tgtEl>
                                      </p:cBhvr>
                                      <p:to x="100000" y="90000"/>
                                    </p:animScale>
                                    <p:animScale>
                                      <p:cBhvr>
                                        <p:cTn id="28" dur="166" decel="50000">
                                          <p:stCondLst>
                                            <p:cond delay="1668"/>
                                          </p:stCondLst>
                                        </p:cTn>
                                        <p:tgtEl>
                                          <p:spTgt spid="2051">
                                            <p:txEl>
                                              <p:pRg st="0" end="0"/>
                                            </p:txEl>
                                          </p:spTgt>
                                        </p:tgtEl>
                                      </p:cBhvr>
                                      <p:to x="100000" y="100000"/>
                                    </p:animScale>
                                    <p:animScale>
                                      <p:cBhvr>
                                        <p:cTn id="29" dur="26">
                                          <p:stCondLst>
                                            <p:cond delay="1808"/>
                                          </p:stCondLst>
                                        </p:cTn>
                                        <p:tgtEl>
                                          <p:spTgt spid="2051">
                                            <p:txEl>
                                              <p:pRg st="0" end="0"/>
                                            </p:txEl>
                                          </p:spTgt>
                                        </p:tgtEl>
                                      </p:cBhvr>
                                      <p:to x="100000" y="95000"/>
                                    </p:animScale>
                                    <p:animScale>
                                      <p:cBhvr>
                                        <p:cTn id="30" dur="166" decel="50000">
                                          <p:stCondLst>
                                            <p:cond delay="1834"/>
                                          </p:stCondLst>
                                        </p:cTn>
                                        <p:tgtEl>
                                          <p:spTgt spid="2051">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4" descr="Pickles 001"/>
          <p:cNvPicPr>
            <a:picLocks noChangeAspect="1" noChangeArrowheads="1"/>
          </p:cNvPicPr>
          <p:nvPr/>
        </p:nvPicPr>
        <p:blipFill>
          <a:blip r:embed="rId2" cstate="print"/>
          <a:srcRect/>
          <a:stretch>
            <a:fillRect/>
          </a:stretch>
        </p:blipFill>
        <p:spPr bwMode="auto">
          <a:xfrm>
            <a:off x="533400" y="1600200"/>
            <a:ext cx="8099425" cy="3656013"/>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0" y="0"/>
            <a:ext cx="9144000" cy="1143000"/>
          </a:xfrm>
        </p:spPr>
        <p:txBody>
          <a:bodyPr/>
          <a:lstStyle/>
          <a:p>
            <a:pPr eaLnBrk="1" hangingPunct="1">
              <a:defRPr/>
            </a:pPr>
            <a:r>
              <a:rPr lang="en-US" sz="6000" smtClean="0"/>
              <a:t>Foreshadowing Activator</a:t>
            </a:r>
          </a:p>
        </p:txBody>
      </p:sp>
      <p:sp>
        <p:nvSpPr>
          <p:cNvPr id="21507" name="Rectangle 3"/>
          <p:cNvSpPr>
            <a:spLocks noGrp="1" noChangeArrowheads="1"/>
          </p:cNvSpPr>
          <p:nvPr>
            <p:ph type="body" idx="1"/>
          </p:nvPr>
        </p:nvSpPr>
        <p:spPr/>
        <p:txBody>
          <a:bodyPr/>
          <a:lstStyle/>
          <a:p>
            <a:pPr eaLnBrk="1" hangingPunct="1">
              <a:defRPr/>
            </a:pPr>
            <a:r>
              <a:rPr lang="en-US" sz="4000" smtClean="0"/>
              <a:t>Listen to these sound clips…</a:t>
            </a:r>
          </a:p>
          <a:p>
            <a:pPr lvl="1" eaLnBrk="1" hangingPunct="1">
              <a:defRPr/>
            </a:pPr>
            <a:r>
              <a:rPr lang="en-US" sz="3600" smtClean="0"/>
              <a:t>What does this one make you think of?</a:t>
            </a:r>
          </a:p>
          <a:p>
            <a:pPr lvl="1" eaLnBrk="1" hangingPunct="1">
              <a:buFont typeface="Wingdings" pitchFamily="2" charset="2"/>
              <a:buNone/>
              <a:defRPr/>
            </a:pPr>
            <a:endParaRPr lang="en-US" sz="3600" smtClean="0"/>
          </a:p>
          <a:p>
            <a:pPr lvl="1" eaLnBrk="1" hangingPunct="1">
              <a:buFont typeface="Wingdings" pitchFamily="2" charset="2"/>
              <a:buNone/>
              <a:defRPr/>
            </a:pPr>
            <a:endParaRPr lang="en-US" sz="3600" smtClean="0"/>
          </a:p>
          <a:p>
            <a:pPr lvl="1" eaLnBrk="1" hangingPunct="1">
              <a:defRPr/>
            </a:pPr>
            <a:r>
              <a:rPr lang="en-US" sz="3600" smtClean="0"/>
              <a:t>What about this one?</a:t>
            </a:r>
          </a:p>
        </p:txBody>
      </p:sp>
      <p:sp>
        <p:nvSpPr>
          <p:cNvPr id="8196" name="WordArt 4"/>
          <p:cNvSpPr>
            <a:spLocks noChangeArrowheads="1" noChangeShapeType="1" noTextEdit="1"/>
          </p:cNvSpPr>
          <p:nvPr/>
        </p:nvSpPr>
        <p:spPr bwMode="auto">
          <a:xfrm>
            <a:off x="7848600" y="6096000"/>
            <a:ext cx="1085850" cy="523875"/>
          </a:xfrm>
          <a:prstGeom prst="rect">
            <a:avLst/>
          </a:prstGeom>
        </p:spPr>
        <p:txBody>
          <a:bodyPr wrap="none" fromWordArt="1">
            <a:prstTxWarp prst="textPlain">
              <a:avLst>
                <a:gd name="adj" fmla="val 50000"/>
              </a:avLst>
            </a:prstTxWarp>
          </a:bodyPr>
          <a:lstStyle/>
          <a:p>
            <a:pPr algn="ctr"/>
            <a:r>
              <a:rPr lang="en-US" sz="3600" kern="10">
                <a:ln w="9525">
                  <a:noFill/>
                  <a:round/>
                  <a:headEnd/>
                  <a:tailEnd/>
                </a:ln>
                <a:solidFill>
                  <a:srgbClr val="336699"/>
                </a:solidFill>
                <a:effectLst>
                  <a:outerShdw dist="45791" dir="2021404" algn="ctr" rotWithShape="0">
                    <a:srgbClr val="C0C0C0"/>
                  </a:outerShdw>
                </a:effectLst>
                <a:latin typeface="Times New Roman"/>
                <a:cs typeface="Times New Roman"/>
              </a:rPr>
              <a:t>Day 2</a:t>
            </a:r>
          </a:p>
        </p:txBody>
      </p:sp>
      <p:pic>
        <p:nvPicPr>
          <p:cNvPr id="8" name="MS900388256[1].wav">
            <a:hlinkClick r:id="" action="ppaction://media"/>
          </p:cNvPr>
          <p:cNvPicPr>
            <a:picLocks noRot="1" noChangeAspect="1"/>
          </p:cNvPicPr>
          <p:nvPr>
            <a:audioFile r:link="rId1"/>
          </p:nvPr>
        </p:nvPicPr>
        <p:blipFill>
          <a:blip r:embed="rId4" cstate="print"/>
          <a:srcRect/>
          <a:stretch>
            <a:fillRect/>
          </a:stretch>
        </p:blipFill>
        <p:spPr bwMode="auto">
          <a:xfrm>
            <a:off x="3733800" y="3276600"/>
            <a:ext cx="914400" cy="914400"/>
          </a:xfrm>
          <a:prstGeom prst="rect">
            <a:avLst/>
          </a:prstGeom>
          <a:noFill/>
          <a:ln w="9525">
            <a:noFill/>
            <a:miter lim="800000"/>
            <a:headEnd/>
            <a:tailEnd/>
          </a:ln>
        </p:spPr>
      </p:pic>
      <p:pic>
        <p:nvPicPr>
          <p:cNvPr id="10" name="MS910218987[1].wav">
            <a:hlinkClick r:id="" action="ppaction://media"/>
          </p:cNvPr>
          <p:cNvPicPr>
            <a:picLocks noRot="1" noChangeAspect="1"/>
          </p:cNvPicPr>
          <p:nvPr>
            <a:audioFile r:link="rId2"/>
          </p:nvPr>
        </p:nvPicPr>
        <p:blipFill>
          <a:blip r:embed="rId5" cstate="print"/>
          <a:srcRect/>
          <a:stretch>
            <a:fillRect/>
          </a:stretch>
        </p:blipFill>
        <p:spPr bwMode="auto">
          <a:xfrm>
            <a:off x="3810000" y="5181600"/>
            <a:ext cx="838200" cy="838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p:cTn id="7" dur="1000" fill="hold"/>
                                        <p:tgtEl>
                                          <p:spTgt spid="21506"/>
                                        </p:tgtEl>
                                        <p:attrNameLst>
                                          <p:attrName>ppt_w</p:attrName>
                                        </p:attrNameLst>
                                      </p:cBhvr>
                                      <p:tavLst>
                                        <p:tav tm="0">
                                          <p:val>
                                            <p:fltVal val="0"/>
                                          </p:val>
                                        </p:tav>
                                        <p:tav tm="100000">
                                          <p:val>
                                            <p:strVal val="#ppt_w"/>
                                          </p:val>
                                        </p:tav>
                                      </p:tavLst>
                                    </p:anim>
                                    <p:anim calcmode="lin" valueType="num">
                                      <p:cBhvr>
                                        <p:cTn id="8" dur="1000" fill="hold"/>
                                        <p:tgtEl>
                                          <p:spTgt spid="21506"/>
                                        </p:tgtEl>
                                        <p:attrNameLst>
                                          <p:attrName>ppt_h</p:attrName>
                                        </p:attrNameLst>
                                      </p:cBhvr>
                                      <p:tavLst>
                                        <p:tav tm="0">
                                          <p:val>
                                            <p:fltVal val="0"/>
                                          </p:val>
                                        </p:tav>
                                        <p:tav tm="100000">
                                          <p:val>
                                            <p:strVal val="#ppt_h"/>
                                          </p:val>
                                        </p:tav>
                                      </p:tavLst>
                                    </p:anim>
                                    <p:anim calcmode="lin" valueType="num">
                                      <p:cBhvr>
                                        <p:cTn id="9" dur="1000" fill="hold"/>
                                        <p:tgtEl>
                                          <p:spTgt spid="2150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150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507">
                                            <p:txEl>
                                              <p:pRg st="4" end="4"/>
                                            </p:txEl>
                                          </p:spTgt>
                                        </p:tgtEl>
                                        <p:attrNameLst>
                                          <p:attrName>style.visibility</p:attrName>
                                        </p:attrNameLst>
                                      </p:cBhvr>
                                      <p:to>
                                        <p:strVal val="visible"/>
                                      </p:to>
                                    </p:set>
                                  </p:childTnLst>
                                </p:cTn>
                              </p:par>
                            </p:childTnLst>
                          </p:cTn>
                        </p:par>
                        <p:par>
                          <p:cTn id="23" fill="hold">
                            <p:stCondLst>
                              <p:cond delay="0"/>
                            </p:stCondLst>
                            <p:childTnLst>
                              <p:par>
                                <p:cTn id="24" presetID="1" presetClass="mediacall" presetSubtype="0" fill="hold" nodeType="afterEffect">
                                  <p:stCondLst>
                                    <p:cond delay="0"/>
                                  </p:stCondLst>
                                  <p:childTnLst>
                                    <p:cmd type="call" cmd="playFrom(0.0)">
                                      <p:cBhvr>
                                        <p:cTn id="25" dur="193455" fill="hold"/>
                                        <p:tgtEl>
                                          <p:spTgt spid="10"/>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26" restart="whenNotActive" fill="hold" evtFilter="cancelBubble" nodeType="interactiveSeq">
                <p:stCondLst>
                  <p:cond evt="onClick" delay="0">
                    <p:tgtEl>
                      <p:spTgt spid="8"/>
                    </p:tgtEl>
                  </p:cond>
                </p:stCondLst>
                <p:endSync evt="end" delay="0">
                  <p:rtn val="all"/>
                </p:endSync>
                <p:childTnLst>
                  <p:par>
                    <p:cTn id="27" fill="hold">
                      <p:stCondLst>
                        <p:cond delay="0"/>
                      </p:stCondLst>
                      <p:childTnLst>
                        <p:par>
                          <p:cTn id="28" fill="hold">
                            <p:stCondLst>
                              <p:cond delay="0"/>
                            </p:stCondLst>
                            <p:childTnLst>
                              <p:par>
                                <p:cTn id="29" presetID="1" presetClass="mediacall" presetSubtype="0" fill="hold" nodeType="clickEffect">
                                  <p:stCondLst>
                                    <p:cond delay="0"/>
                                  </p:stCondLst>
                                  <p:childTnLst>
                                    <p:cmd type="call" cmd="playFrom(0.0)">
                                      <p:cBhvr>
                                        <p:cTn id="30" dur="12741" fill="hold"/>
                                        <p:tgtEl>
                                          <p:spTgt spid="8"/>
                                        </p:tgtEl>
                                      </p:cBhvr>
                                    </p:cmd>
                                  </p:childTnLst>
                                </p:cTn>
                              </p:par>
                            </p:childTnLst>
                          </p:cTn>
                        </p:par>
                      </p:childTnLst>
                    </p:cTn>
                  </p:par>
                </p:childTnLst>
              </p:cTn>
              <p:nextCondLst>
                <p:cond evt="onClick" delay="0">
                  <p:tgtEl>
                    <p:spTgt spid="8"/>
                  </p:tgtEl>
                </p:cond>
              </p:nextCondLst>
            </p:seq>
            <p:audio>
              <p:cMediaNode>
                <p:cTn id="31"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audio>
              <p:cMediaNode>
                <p:cTn id="32" fill="hold" display="0">
                  <p:stCondLst>
                    <p:cond delay="indefinite"/>
                  </p:stCondLst>
                  <p:endCondLst>
                    <p:cond evt="onNext" delay="0">
                      <p:tgtEl>
                        <p:sldTgt/>
                      </p:tgtEl>
                    </p:cond>
                    <p:cond evt="onPrev" delay="0">
                      <p:tgtEl>
                        <p:sldTgt/>
                      </p:tgtEl>
                    </p:cond>
                    <p:cond evt="onStopAudio" delay="0">
                      <p:tgtEl>
                        <p:sldTgt/>
                      </p:tgtEl>
                    </p:cond>
                  </p:endCondLst>
                </p:cTn>
                <p:tgtEl>
                  <p:spTgt spid="10"/>
                </p:tgtEl>
              </p:cMediaNode>
            </p:audio>
          </p:childTnLst>
        </p:cTn>
      </p:par>
    </p:tnLst>
    <p:bldLst>
      <p:bldP spid="21506" grpId="0"/>
      <p:bldP spid="2150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xfrm>
            <a:off x="0" y="304800"/>
            <a:ext cx="8839200" cy="1143000"/>
          </a:xfrm>
        </p:spPr>
        <p:txBody>
          <a:bodyPr/>
          <a:lstStyle/>
          <a:p>
            <a:pPr eaLnBrk="1" hangingPunct="1">
              <a:defRPr/>
            </a:pPr>
            <a:r>
              <a:rPr lang="en-US" sz="6600" dirty="0" smtClean="0">
                <a:latin typeface="Curlz MT" pitchFamily="82" charset="0"/>
              </a:rPr>
              <a:t>What is Foreshadowing?</a:t>
            </a:r>
          </a:p>
        </p:txBody>
      </p:sp>
      <p:sp>
        <p:nvSpPr>
          <p:cNvPr id="8195" name="Rectangle 3"/>
          <p:cNvSpPr>
            <a:spLocks noGrp="1" noChangeArrowheads="1"/>
          </p:cNvSpPr>
          <p:nvPr>
            <p:ph type="body" idx="1"/>
          </p:nvPr>
        </p:nvSpPr>
        <p:spPr>
          <a:xfrm>
            <a:off x="228600" y="1676400"/>
            <a:ext cx="8686800" cy="4906963"/>
          </a:xfrm>
        </p:spPr>
        <p:txBody>
          <a:bodyPr/>
          <a:lstStyle/>
          <a:p>
            <a:pPr eaLnBrk="1" hangingPunct="1">
              <a:defRPr/>
            </a:pPr>
            <a:r>
              <a:rPr lang="en-US" sz="4000" b="1" dirty="0" smtClean="0">
                <a:latin typeface="Times New Roman" pitchFamily="18" charset="0"/>
              </a:rPr>
              <a:t>Foreshadowing</a:t>
            </a:r>
            <a:r>
              <a:rPr lang="en-US" sz="4000" dirty="0" smtClean="0">
                <a:latin typeface="Times New Roman" pitchFamily="18" charset="0"/>
              </a:rPr>
              <a:t> is a literary device in which an author drops subtle hints about plot developments to come later in the story.</a:t>
            </a:r>
            <a:r>
              <a:rPr lang="en-US" sz="4000" dirty="0" smtClean="0"/>
              <a:t> </a:t>
            </a:r>
          </a:p>
          <a:p>
            <a:pPr lvl="1" eaLnBrk="1" hangingPunct="1">
              <a:defRPr/>
            </a:pPr>
            <a:r>
              <a:rPr lang="en-US" sz="3600" dirty="0" smtClean="0"/>
              <a:t>You can think of foreshadowing as a way of giving the reader a chance to make a predication about what might happen next in the story.</a:t>
            </a:r>
          </a:p>
        </p:txBody>
      </p:sp>
      <p:pic>
        <p:nvPicPr>
          <p:cNvPr id="9220" name="Picture 7" descr="MCj03837840000[1]"/>
          <p:cNvPicPr>
            <a:picLocks noChangeAspect="1" noChangeArrowheads="1"/>
          </p:cNvPicPr>
          <p:nvPr/>
        </p:nvPicPr>
        <p:blipFill>
          <a:blip r:embed="rId2" cstate="print"/>
          <a:srcRect/>
          <a:stretch>
            <a:fillRect/>
          </a:stretch>
        </p:blipFill>
        <p:spPr bwMode="auto">
          <a:xfrm>
            <a:off x="7854950" y="0"/>
            <a:ext cx="1289050" cy="1295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Scale>
                                      <p:cBhvr>
                                        <p:cTn id="7" dur="1000" decel="50000" fill="hold">
                                          <p:stCondLst>
                                            <p:cond delay="0"/>
                                          </p:stCondLst>
                                        </p:cTn>
                                        <p:tgtEl>
                                          <p:spTgt spid="819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8194"/>
                                        </p:tgtEl>
                                        <p:attrNameLst>
                                          <p:attrName>ppt_x</p:attrName>
                                          <p:attrName>ppt_y</p:attrName>
                                        </p:attrNameLst>
                                      </p:cBhvr>
                                    </p:animMotion>
                                    <p:animEffect transition="in" filter="fade">
                                      <p:cBhvr>
                                        <p:cTn id="9" dur="1000"/>
                                        <p:tgtEl>
                                          <p:spTgt spid="8194"/>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xfrm>
            <a:off x="0" y="0"/>
            <a:ext cx="8839200" cy="914400"/>
          </a:xfrm>
        </p:spPr>
        <p:txBody>
          <a:bodyPr/>
          <a:lstStyle/>
          <a:p>
            <a:pPr algn="l" eaLnBrk="1" hangingPunct="1">
              <a:defRPr/>
            </a:pPr>
            <a:r>
              <a:rPr lang="en-US" sz="3600" dirty="0" smtClean="0">
                <a:latin typeface="Curlz MT" pitchFamily="82" charset="0"/>
              </a:rPr>
              <a:t>What is Foreshadowing?</a:t>
            </a:r>
          </a:p>
        </p:txBody>
      </p:sp>
      <p:sp>
        <p:nvSpPr>
          <p:cNvPr id="8195" name="Rectangle 3"/>
          <p:cNvSpPr>
            <a:spLocks noGrp="1" noChangeArrowheads="1"/>
          </p:cNvSpPr>
          <p:nvPr>
            <p:ph type="body" idx="1"/>
          </p:nvPr>
        </p:nvSpPr>
        <p:spPr>
          <a:xfrm>
            <a:off x="152400" y="1143000"/>
            <a:ext cx="8763000" cy="5364163"/>
          </a:xfrm>
        </p:spPr>
        <p:txBody>
          <a:bodyPr/>
          <a:lstStyle/>
          <a:p>
            <a:pPr eaLnBrk="1" hangingPunct="1">
              <a:defRPr/>
            </a:pPr>
            <a:r>
              <a:rPr lang="en-US" sz="4000" b="1" dirty="0" smtClean="0">
                <a:latin typeface="Times New Roman" pitchFamily="18" charset="0"/>
              </a:rPr>
              <a:t>Writers use a variety of techniques to give the reader/watcher hints as to what is to come:</a:t>
            </a:r>
          </a:p>
          <a:p>
            <a:pPr lvl="1" eaLnBrk="1" hangingPunct="1">
              <a:defRPr/>
            </a:pPr>
            <a:r>
              <a:rPr lang="en-US" sz="3600" dirty="0" smtClean="0"/>
              <a:t>Movies and TV Shows:  music</a:t>
            </a:r>
          </a:p>
          <a:p>
            <a:pPr lvl="1" eaLnBrk="1" hangingPunct="1">
              <a:defRPr/>
            </a:pPr>
            <a:r>
              <a:rPr lang="en-US" sz="3600" dirty="0" smtClean="0"/>
              <a:t>Stories:  words that give away emotions (anxious, nervous, excited, etc…)</a:t>
            </a:r>
            <a:endParaRPr lang="en-US" sz="4000" b="1" dirty="0" smtClean="0">
              <a:latin typeface="Times New Roman" pitchFamily="18" charset="0"/>
            </a:endParaRPr>
          </a:p>
          <a:p>
            <a:pPr eaLnBrk="1" hangingPunct="1">
              <a:defRPr/>
            </a:pPr>
            <a:r>
              <a:rPr lang="en-US" sz="4000" b="1" dirty="0" smtClean="0">
                <a:latin typeface="Times New Roman" pitchFamily="18" charset="0"/>
              </a:rPr>
              <a:t>Be on the look out for subtle hints of foreshadowing.</a:t>
            </a:r>
            <a:endParaRPr lang="en-US" sz="4000" dirty="0" smtClean="0"/>
          </a:p>
          <a:p>
            <a:pPr lvl="1" eaLnBrk="1" hangingPunct="1">
              <a:defRPr/>
            </a:pPr>
            <a:endParaRPr lang="en-US" sz="3600" dirty="0" smtClean="0"/>
          </a:p>
        </p:txBody>
      </p:sp>
      <p:pic>
        <p:nvPicPr>
          <p:cNvPr id="10244" name="Picture 7" descr="MCj03837840000[1]"/>
          <p:cNvPicPr>
            <a:picLocks noChangeAspect="1" noChangeArrowheads="1"/>
          </p:cNvPicPr>
          <p:nvPr/>
        </p:nvPicPr>
        <p:blipFill>
          <a:blip r:embed="rId2" cstate="print"/>
          <a:srcRect/>
          <a:stretch>
            <a:fillRect/>
          </a:stretch>
        </p:blipFill>
        <p:spPr bwMode="auto">
          <a:xfrm>
            <a:off x="7854950" y="0"/>
            <a:ext cx="1289050" cy="1295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Scale>
                                      <p:cBhvr>
                                        <p:cTn id="7" dur="1000" decel="50000" fill="hold">
                                          <p:stCondLst>
                                            <p:cond delay="0"/>
                                          </p:stCondLst>
                                        </p:cTn>
                                        <p:tgtEl>
                                          <p:spTgt spid="819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8194"/>
                                        </p:tgtEl>
                                        <p:attrNameLst>
                                          <p:attrName>ppt_x</p:attrName>
                                          <p:attrName>ppt_y</p:attrName>
                                        </p:attrNameLst>
                                      </p:cBhvr>
                                    </p:animMotion>
                                    <p:animEffect transition="in" filter="fade">
                                      <p:cBhvr>
                                        <p:cTn id="9" dur="1000"/>
                                        <p:tgtEl>
                                          <p:spTgt spid="8194"/>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a:xfrm>
            <a:off x="0" y="0"/>
            <a:ext cx="7924800" cy="609600"/>
          </a:xfrm>
        </p:spPr>
        <p:txBody>
          <a:bodyPr/>
          <a:lstStyle/>
          <a:p>
            <a:pPr algn="l" eaLnBrk="1" hangingPunct="1">
              <a:defRPr/>
            </a:pPr>
            <a:r>
              <a:rPr lang="en-US" sz="4000" smtClean="0">
                <a:latin typeface="Curlz MT" pitchFamily="82" charset="0"/>
              </a:rPr>
              <a:t>Example of Foreshadowing</a:t>
            </a:r>
          </a:p>
        </p:txBody>
      </p:sp>
      <p:sp>
        <p:nvSpPr>
          <p:cNvPr id="12291" name="Rectangle 3"/>
          <p:cNvSpPr>
            <a:spLocks noGrp="1" noChangeArrowheads="1"/>
          </p:cNvSpPr>
          <p:nvPr>
            <p:ph type="body" idx="1"/>
          </p:nvPr>
        </p:nvSpPr>
        <p:spPr>
          <a:xfrm>
            <a:off x="457200" y="2362200"/>
            <a:ext cx="8229600" cy="3733800"/>
          </a:xfrm>
        </p:spPr>
        <p:txBody>
          <a:bodyPr/>
          <a:lstStyle/>
          <a:p>
            <a:pPr eaLnBrk="1" hangingPunct="1">
              <a:buFont typeface="Wingdings" pitchFamily="2" charset="2"/>
              <a:buNone/>
              <a:defRPr/>
            </a:pPr>
            <a:r>
              <a:rPr lang="en-US" dirty="0" smtClean="0"/>
              <a:t>	"NOW, my dears," said old Mrs. Rabbit one morning, "you may go into the fields or down the lane, but don't go into Mr. McGregor's garden: your Father had an accident there; he was put in a pie by Mrs. McGregor." </a:t>
            </a:r>
            <a:br>
              <a:rPr lang="en-US" dirty="0" smtClean="0"/>
            </a:br>
            <a:endParaRPr lang="en-US" dirty="0" smtClean="0"/>
          </a:p>
          <a:p>
            <a:pPr eaLnBrk="1" hangingPunct="1">
              <a:buFont typeface="Wingdings" pitchFamily="2" charset="2"/>
              <a:buNone/>
              <a:defRPr/>
            </a:pPr>
            <a:r>
              <a:rPr lang="en-US" sz="2400" dirty="0" smtClean="0"/>
              <a:t>			~ Beatrix Potter from </a:t>
            </a:r>
            <a:r>
              <a:rPr lang="en-US" sz="2400" i="1" dirty="0" smtClean="0"/>
              <a:t>The Tale of Peter Rabbit</a:t>
            </a:r>
            <a:r>
              <a:rPr lang="en-US" sz="2400" dirty="0" smtClean="0"/>
              <a:t> ~</a:t>
            </a:r>
          </a:p>
        </p:txBody>
      </p:sp>
      <p:pic>
        <p:nvPicPr>
          <p:cNvPr id="11268" name="Picture 8" descr="[Peter.gif]"/>
          <p:cNvPicPr>
            <a:picLocks noChangeAspect="1" noChangeArrowheads="1"/>
          </p:cNvPicPr>
          <p:nvPr/>
        </p:nvPicPr>
        <p:blipFill>
          <a:blip r:embed="rId2" cstate="print"/>
          <a:srcRect/>
          <a:stretch>
            <a:fillRect/>
          </a:stretch>
        </p:blipFill>
        <p:spPr bwMode="auto">
          <a:xfrm>
            <a:off x="6629400" y="152400"/>
            <a:ext cx="2144713" cy="2092325"/>
          </a:xfrm>
          <a:prstGeom prst="rect">
            <a:avLst/>
          </a:prstGeom>
          <a:noFill/>
          <a:ln w="9525">
            <a:noFill/>
            <a:miter lim="800000"/>
            <a:headEnd/>
            <a:tailEnd/>
          </a:ln>
        </p:spPr>
      </p:pic>
      <p:sp>
        <p:nvSpPr>
          <p:cNvPr id="11269" name="Text Box 9"/>
          <p:cNvSpPr txBox="1">
            <a:spLocks noChangeArrowheads="1"/>
          </p:cNvSpPr>
          <p:nvPr/>
        </p:nvSpPr>
        <p:spPr bwMode="auto">
          <a:xfrm>
            <a:off x="2251075" y="6096000"/>
            <a:ext cx="6892925" cy="579438"/>
          </a:xfrm>
          <a:prstGeom prst="rect">
            <a:avLst/>
          </a:prstGeom>
          <a:noFill/>
          <a:ln w="9525">
            <a:noFill/>
            <a:miter lim="800000"/>
            <a:headEnd/>
            <a:tailEnd/>
          </a:ln>
        </p:spPr>
        <p:txBody>
          <a:bodyPr wrap="none">
            <a:spAutoFit/>
          </a:bodyPr>
          <a:lstStyle/>
          <a:p>
            <a:r>
              <a:rPr lang="en-US" sz="3200" b="1"/>
              <a:t>What do you think might happen next?</a:t>
            </a:r>
          </a:p>
        </p:txBody>
      </p:sp>
    </p:spTree>
  </p:cSld>
  <p:clrMapOvr>
    <a:masterClrMapping/>
  </p:clrMapOvr>
  <p:timing>
    <p:tnLst>
      <p:par>
        <p:cTn id="1" dur="indefinite" restart="never" nodeType="tmRoot"/>
      </p:par>
    </p:tnLst>
    <p:bldLst>
      <p:bldP spid="12290" grpId="0"/>
    </p:bld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Stream</Template>
  <TotalTime>1260</TotalTime>
  <Words>703</Words>
  <Application>Microsoft Office PowerPoint</Application>
  <PresentationFormat>On-screen Show (4:3)</PresentationFormat>
  <Paragraphs>118</Paragraphs>
  <Slides>18</Slides>
  <Notes>0</Notes>
  <HiddenSlides>0</HiddenSlides>
  <MMClips>3</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18</vt:i4>
      </vt:variant>
    </vt:vector>
  </HeadingPairs>
  <TitlesOfParts>
    <vt:vector size="29" baseType="lpstr">
      <vt:lpstr>Garamond</vt:lpstr>
      <vt:lpstr>Arial</vt:lpstr>
      <vt:lpstr>Wingdings</vt:lpstr>
      <vt:lpstr>Calibri</vt:lpstr>
      <vt:lpstr>Comic Sans MS</vt:lpstr>
      <vt:lpstr>Times New Roman</vt:lpstr>
      <vt:lpstr>Tahoma</vt:lpstr>
      <vt:lpstr>Symbol</vt:lpstr>
      <vt:lpstr>Curlz MT</vt:lpstr>
      <vt:lpstr>Cooper Black</vt:lpstr>
      <vt:lpstr>Stream</vt:lpstr>
      <vt:lpstr>What is the difference between foreshadowing and a flashback?</vt:lpstr>
      <vt:lpstr>LITERARY ELEMENTS</vt:lpstr>
      <vt:lpstr>Slide 3</vt:lpstr>
      <vt:lpstr>Foreshadowing</vt:lpstr>
      <vt:lpstr>Slide 5</vt:lpstr>
      <vt:lpstr>Foreshadowing Activator</vt:lpstr>
      <vt:lpstr>What is Foreshadowing?</vt:lpstr>
      <vt:lpstr>What is Foreshadowing?</vt:lpstr>
      <vt:lpstr>Example of Foreshadowing</vt:lpstr>
      <vt:lpstr>Example of Foreshadowing</vt:lpstr>
      <vt:lpstr>Foreshadowing Activity</vt:lpstr>
      <vt:lpstr>Power Question 1</vt:lpstr>
      <vt:lpstr>Power Question 2</vt:lpstr>
      <vt:lpstr>Power Question 3</vt:lpstr>
      <vt:lpstr>Answers to Power Questions</vt:lpstr>
      <vt:lpstr>Foreshadowing Summarizer</vt:lpstr>
      <vt:lpstr>What is a FLASHBACK?</vt:lpstr>
      <vt:lpstr>What about a FLASH FORWARD?</vt:lpstr>
    </vt:vector>
  </TitlesOfParts>
  <Company>jcs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Foreshadowing and  Flashback</dc:title>
  <dc:creator>jcs</dc:creator>
  <cp:lastModifiedBy>eyarborough</cp:lastModifiedBy>
  <cp:revision>52</cp:revision>
  <dcterms:created xsi:type="dcterms:W3CDTF">2008-04-01T12:51:15Z</dcterms:created>
  <dcterms:modified xsi:type="dcterms:W3CDTF">2013-03-27T16:58:56Z</dcterms:modified>
</cp:coreProperties>
</file>