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4"/>
  </p:notesMasterIdLst>
  <p:sldIdLst>
    <p:sldId id="256" r:id="rId2"/>
    <p:sldId id="268" r:id="rId3"/>
    <p:sldId id="258" r:id="rId4"/>
    <p:sldId id="266" r:id="rId5"/>
    <p:sldId id="260" r:id="rId6"/>
    <p:sldId id="265" r:id="rId7"/>
    <p:sldId id="261" r:id="rId8"/>
    <p:sldId id="271" r:id="rId9"/>
    <p:sldId id="263" r:id="rId10"/>
    <p:sldId id="270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AC3787-82BB-4F18-A623-965B6803DF6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DEB4DDC-A224-4434-9C1A-2B80C749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8ED2A-E477-41B2-A2F4-84295003DCA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85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CF5595-E2AB-43ED-8335-22879795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464E-ECD5-47D5-B63A-0CCF4ACE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B208-3DE6-4A0E-B9AD-096676541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938D-5DFE-4A52-822B-A853793D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A65A-483E-4299-9FA6-9028EAB6A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4FD6-ADAF-4640-AFCB-6B8DF16B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78D4-487B-49C0-B6C0-9006FC1B6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A58B-D2FF-48CD-91B4-ADA61937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E53-E96E-407A-85C3-CFD747180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982C-0E59-46B3-9110-07F644DC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6D52-83F7-443B-BFAB-CD32FA45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75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5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9FA5857-1C8B-48C0-A96D-5B99DA3D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IRONY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Irony defined with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Tim’s parents are proud of the “A” he got on the test, but we know he cheated.</a:t>
            </a:r>
          </a:p>
          <a:p>
            <a:pPr eaLnBrk="1" hangingPunct="1"/>
            <a:endParaRPr lang="en-US" sz="400" smtClean="0"/>
          </a:p>
          <a:p>
            <a:pPr eaLnBrk="1" hangingPunct="1"/>
            <a:r>
              <a:rPr lang="en-US" smtClean="0"/>
              <a:t>Alex writes a love poem to Judy but we know that Judy loves Devin.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Irony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a TV talk show, a guest thinks she is there to have a makeover, but the audience knows that she will soon be confronted by her cheating husband and his girlfriend. 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12" descr="MPj031424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257800"/>
            <a:ext cx="1187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 descr="MPj03142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1357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Something that is </a:t>
            </a:r>
            <a:r>
              <a:rPr lang="en-US" b="1" smtClean="0">
                <a:solidFill>
                  <a:srgbClr val="FF0000"/>
                </a:solidFill>
              </a:rPr>
              <a:t>ironic</a:t>
            </a:r>
            <a:r>
              <a:rPr lang="en-US" b="1" smtClean="0"/>
              <a:t> is unexpected.</a:t>
            </a:r>
          </a:p>
          <a:p>
            <a:pPr algn="ctr"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smtClean="0"/>
              <a:t>If unexpected by a </a:t>
            </a:r>
            <a:r>
              <a:rPr lang="en-US" b="1" smtClean="0"/>
              <a:t>character</a:t>
            </a:r>
            <a:r>
              <a:rPr lang="en-US" smtClean="0"/>
              <a:t>, it’s </a:t>
            </a:r>
            <a:r>
              <a:rPr lang="en-US" b="1" smtClean="0">
                <a:solidFill>
                  <a:srgbClr val="FF0000"/>
                </a:solidFill>
              </a:rPr>
              <a:t>dramatic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If unexpected by </a:t>
            </a:r>
            <a:r>
              <a:rPr lang="en-US" b="1" smtClean="0"/>
              <a:t>everyone</a:t>
            </a:r>
            <a:r>
              <a:rPr lang="en-US" smtClean="0"/>
              <a:t>, it’s </a:t>
            </a:r>
            <a:r>
              <a:rPr lang="en-US" b="1" smtClean="0">
                <a:solidFill>
                  <a:srgbClr val="FF0000"/>
                </a:solidFill>
              </a:rPr>
              <a:t>situational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If it’s </a:t>
            </a:r>
            <a:r>
              <a:rPr lang="en-US" b="1" smtClean="0"/>
              <a:t>sarcasm</a:t>
            </a:r>
            <a:r>
              <a:rPr lang="en-US" smtClean="0"/>
              <a:t>, it’s </a:t>
            </a:r>
            <a:r>
              <a:rPr lang="en-US" b="1" smtClean="0">
                <a:solidFill>
                  <a:srgbClr val="FF0000"/>
                </a:solidFill>
              </a:rPr>
              <a:t>verbal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is </a:t>
            </a:r>
            <a:r>
              <a:rPr lang="en-US" b="1" smtClean="0">
                <a:solidFill>
                  <a:srgbClr val="FF0000"/>
                </a:solidFill>
              </a:rPr>
              <a:t>Irony</a:t>
            </a:r>
            <a:r>
              <a:rPr lang="en-US" b="1" smtClean="0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Irony</a:t>
            </a:r>
            <a:r>
              <a:rPr lang="en-US" b="1" smtClean="0"/>
              <a:t> </a:t>
            </a:r>
            <a:r>
              <a:rPr lang="en-US" smtClean="0"/>
              <a:t>is about </a:t>
            </a:r>
            <a:r>
              <a:rPr lang="en-US" b="1" smtClean="0">
                <a:solidFill>
                  <a:schemeClr val="bg2"/>
                </a:solidFill>
              </a:rPr>
              <a:t>expectations</a:t>
            </a:r>
            <a:r>
              <a:rPr lang="en-US" smtClean="0"/>
              <a:t>.</a:t>
            </a:r>
          </a:p>
          <a:p>
            <a:pPr eaLnBrk="1" hangingPunct="1">
              <a:buSzTx/>
              <a:buFont typeface="Symbol" pitchFamily="18" charset="2"/>
              <a:buChar char=""/>
            </a:pPr>
            <a:r>
              <a:rPr lang="en-US" b="1" smtClean="0">
                <a:solidFill>
                  <a:srgbClr val="FF0000"/>
                </a:solidFill>
              </a:rPr>
              <a:t>Irony - </a:t>
            </a:r>
            <a:r>
              <a:rPr lang="en-US" smtClean="0"/>
              <a:t>The difference between what someone would reasonably expect to happen and what actually does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3 kinds of </a:t>
            </a:r>
            <a:r>
              <a:rPr lang="en-US" b="1" smtClean="0">
                <a:solidFill>
                  <a:srgbClr val="FF0000"/>
                </a:solidFill>
              </a:rPr>
              <a:t>irony</a:t>
            </a:r>
            <a:r>
              <a:rPr lang="en-US" b="1" smtClean="0"/>
              <a:t> </a:t>
            </a:r>
            <a:endParaRPr lang="en-US" smtClean="0"/>
          </a:p>
          <a:p>
            <a:pPr eaLnBrk="1" hangingPunct="1"/>
            <a:r>
              <a:rPr lang="en-US" b="1" smtClean="0"/>
              <a:t>Verbal</a:t>
            </a:r>
          </a:p>
          <a:p>
            <a:pPr eaLnBrk="1" hangingPunct="1"/>
            <a:r>
              <a:rPr lang="en-US" b="1" smtClean="0"/>
              <a:t>Dramatic</a:t>
            </a:r>
          </a:p>
          <a:p>
            <a:pPr eaLnBrk="1" hangingPunct="1"/>
            <a:r>
              <a:rPr lang="en-US" b="1" smtClean="0"/>
              <a:t>Situational</a:t>
            </a:r>
          </a:p>
        </p:txBody>
      </p:sp>
      <p:pic>
        <p:nvPicPr>
          <p:cNvPr id="4100" name="Picture 5" descr="ir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3886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Verbal Irony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contrast between what is said and what is actually meant </a:t>
            </a:r>
          </a:p>
          <a:p>
            <a:pPr eaLnBrk="1" hangingPunct="1"/>
            <a:r>
              <a:rPr lang="en-US" smtClean="0"/>
              <a:t>Sarcasm</a:t>
            </a:r>
          </a:p>
          <a:p>
            <a:pPr eaLnBrk="1" hangingPunct="1"/>
            <a:r>
              <a:rPr lang="en-US" b="1" smtClean="0"/>
              <a:t>Example</a:t>
            </a:r>
            <a:r>
              <a:rPr lang="en-US" smtClean="0"/>
              <a:t>:  When it is a dark, gloomy, rainy, day and someone says, "Wow, what a gorgeous day!“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The locker room smells really good.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Awesome!  Another homework packet!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124" name="Picture 5" descr="ir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83050"/>
            <a:ext cx="5105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Verbal Irony</a:t>
            </a:r>
          </a:p>
        </p:txBody>
      </p:sp>
      <p:pic>
        <p:nvPicPr>
          <p:cNvPr id="6147" name="Picture 5" descr="FWED3H7FD2IBP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8401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Pj04395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38400"/>
            <a:ext cx="4648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"/>
            </a:pPr>
            <a:r>
              <a:rPr lang="en-US" smtClean="0"/>
              <a:t>Situational Irony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1560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one's efforts produces the opposite results of what was expected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Example</a:t>
            </a:r>
            <a:r>
              <a:rPr lang="en-US" smtClean="0"/>
              <a:t>: When you have stayed up all night cramming for a test the next day, and the test is actually not until the next week.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Situational Irony</a:t>
            </a:r>
          </a:p>
        </p:txBody>
      </p:sp>
      <p:pic>
        <p:nvPicPr>
          <p:cNvPr id="8195" name="Picture 5" descr="anima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Tom-Jerry-tv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1676400"/>
            <a:ext cx="42386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Situational Irony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362200"/>
            <a:ext cx="480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The Scarecrow longs for intelligence, only to discover he is already a genius,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Tin man longs to be capable of love, only to discover he already has a heart.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Lion, who at first appears to be a whimpering coward turns out to be bold and fearless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people in Emerald City believe the Wizard to have been a powerful deity, only to discover he was a bumbling eccentric old man. </a:t>
            </a:r>
          </a:p>
        </p:txBody>
      </p:sp>
      <p:pic>
        <p:nvPicPr>
          <p:cNvPr id="9220" name="Picture 5" descr="w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267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Sedgwick’s last words were, “They couldn’t hit an elephant at this distance.”</a:t>
            </a:r>
          </a:p>
          <a:p>
            <a:pPr eaLnBrk="1" hangingPunct="1">
              <a:buFontTx/>
              <a:buNone/>
            </a:pPr>
            <a:endParaRPr lang="en-US" sz="400" smtClean="0"/>
          </a:p>
          <a:p>
            <a:pPr eaLnBrk="1" hangingPunct="1"/>
            <a:r>
              <a:rPr lang="en-US" smtClean="0"/>
              <a:t>Bill Gates uses an Apple computer.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Irony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050" y="1755775"/>
            <a:ext cx="6950075" cy="2713038"/>
          </a:xfrm>
        </p:spPr>
        <p:txBody>
          <a:bodyPr/>
          <a:lstStyle/>
          <a:p>
            <a:pPr eaLnBrk="1" hangingPunct="1"/>
            <a:r>
              <a:rPr lang="en-US" sz="2400" smtClean="0"/>
              <a:t> When the audience knows things the characters do not</a:t>
            </a:r>
          </a:p>
          <a:p>
            <a:pPr eaLnBrk="1" hangingPunct="1"/>
            <a:r>
              <a:rPr lang="en-US" sz="2400" smtClean="0"/>
              <a:t> In </a:t>
            </a:r>
            <a:r>
              <a:rPr lang="en-US" sz="2400" i="1" smtClean="0"/>
              <a:t>Horton Hears a Who</a:t>
            </a:r>
            <a:r>
              <a:rPr lang="en-US" sz="2400" smtClean="0"/>
              <a:t>, we know that Horton really is talking to little people on a bubble, but everyone else thinks he's crazy. 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1268" name="Picture 5" descr="horton_hears_a_who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67175"/>
            <a:ext cx="5486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263</TotalTime>
  <Words>331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Wingdings</vt:lpstr>
      <vt:lpstr>Calibri</vt:lpstr>
      <vt:lpstr>Symbol</vt:lpstr>
      <vt:lpstr>Layers</vt:lpstr>
      <vt:lpstr>IRONY</vt:lpstr>
      <vt:lpstr>What is Irony?</vt:lpstr>
      <vt:lpstr>Verbal Irony</vt:lpstr>
      <vt:lpstr>Verbal Irony</vt:lpstr>
      <vt:lpstr>Situational Irony </vt:lpstr>
      <vt:lpstr>Situational Irony</vt:lpstr>
      <vt:lpstr>Situational Irony</vt:lpstr>
      <vt:lpstr>or</vt:lpstr>
      <vt:lpstr>Dramatic Irony</vt:lpstr>
      <vt:lpstr>or</vt:lpstr>
      <vt:lpstr>Dramatic Irony</vt:lpstr>
      <vt:lpstr>Review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IRONY</dc:title>
  <dc:creator>Your User Name</dc:creator>
  <cp:lastModifiedBy>eyarborough</cp:lastModifiedBy>
  <cp:revision>5</cp:revision>
  <dcterms:created xsi:type="dcterms:W3CDTF">2009-03-15T17:22:24Z</dcterms:created>
  <dcterms:modified xsi:type="dcterms:W3CDTF">2012-10-29T19:19:30Z</dcterms:modified>
</cp:coreProperties>
</file>