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handoutMasterIdLst>
    <p:handoutMasterId r:id="rId10"/>
  </p:handout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356CD8-278F-4183-ABC7-9805ED94C49F}" type="datetimeFigureOut">
              <a:rPr lang="en-US" smtClean="0"/>
              <a:t>4/15/2014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ED3950-AD59-4084-8E52-CA70AE5FD4C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96BB1-9708-409C-9B34-415F48AA0853}" type="datetimeFigureOut">
              <a:rPr lang="en-US" smtClean="0"/>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472AB1-6F52-485A-BAA1-9A777AF3098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472AB1-6F52-485A-BAA1-9A777AF3098E}"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DB97B34-5E17-460F-9D23-E2F53A3AD16D}" type="datetimeFigureOut">
              <a:rPr lang="en-US" smtClean="0"/>
              <a:pPr/>
              <a:t>4/15/2014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40DC89A-65F4-4355-8813-D8C5717E2D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B97B34-5E17-460F-9D23-E2F53A3AD16D}"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DC89A-65F4-4355-8813-D8C5717E2D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B97B34-5E17-460F-9D23-E2F53A3AD16D}"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DC89A-65F4-4355-8813-D8C5717E2D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B97B34-5E17-460F-9D23-E2F53A3AD16D}"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DC89A-65F4-4355-8813-D8C5717E2D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B97B34-5E17-460F-9D23-E2F53A3AD16D}" type="datetimeFigureOut">
              <a:rPr lang="en-US" smtClean="0"/>
              <a:pPr/>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DC89A-65F4-4355-8813-D8C5717E2D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B97B34-5E17-460F-9D23-E2F53A3AD16D}"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DC89A-65F4-4355-8813-D8C5717E2D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DB97B34-5E17-460F-9D23-E2F53A3AD16D}" type="datetimeFigureOut">
              <a:rPr lang="en-US" smtClean="0"/>
              <a:pPr/>
              <a:t>4/15/2014</a:t>
            </a:fld>
            <a:endParaRPr lang="en-US"/>
          </a:p>
        </p:txBody>
      </p:sp>
      <p:sp>
        <p:nvSpPr>
          <p:cNvPr id="27" name="Slide Number Placeholder 26"/>
          <p:cNvSpPr>
            <a:spLocks noGrp="1"/>
          </p:cNvSpPr>
          <p:nvPr>
            <p:ph type="sldNum" sz="quarter" idx="11"/>
          </p:nvPr>
        </p:nvSpPr>
        <p:spPr/>
        <p:txBody>
          <a:bodyPr rtlCol="0"/>
          <a:lstStyle/>
          <a:p>
            <a:fld id="{C40DC89A-65F4-4355-8813-D8C5717E2DA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DB97B34-5E17-460F-9D23-E2F53A3AD16D}" type="datetimeFigureOut">
              <a:rPr lang="en-US" smtClean="0"/>
              <a:pPr/>
              <a:t>4/15/2014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40DC89A-65F4-4355-8813-D8C5717E2D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97B34-5E17-460F-9D23-E2F53A3AD16D}" type="datetimeFigureOut">
              <a:rPr lang="en-US" smtClean="0"/>
              <a:pPr/>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DC89A-65F4-4355-8813-D8C5717E2D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B97B34-5E17-460F-9D23-E2F53A3AD16D}"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DC89A-65F4-4355-8813-D8C5717E2D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B97B34-5E17-460F-9D23-E2F53A3AD16D}" type="datetimeFigureOut">
              <a:rPr lang="en-US" smtClean="0"/>
              <a:pPr/>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DC89A-65F4-4355-8813-D8C5717E2D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DB97B34-5E17-460F-9D23-E2F53A3AD16D}" type="datetimeFigureOut">
              <a:rPr lang="en-US" smtClean="0"/>
              <a:pPr/>
              <a:t>4/15/2014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40DC89A-65F4-4355-8813-D8C5717E2D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 Idea &amp; Summarization</a:t>
            </a:r>
            <a:endParaRPr lang="en-US" dirty="0"/>
          </a:p>
        </p:txBody>
      </p:sp>
      <p:sp>
        <p:nvSpPr>
          <p:cNvPr id="3" name="Subtitle 2"/>
          <p:cNvSpPr>
            <a:spLocks noGrp="1"/>
          </p:cNvSpPr>
          <p:nvPr>
            <p:ph type="subTitle" idx="1"/>
          </p:nvPr>
        </p:nvSpPr>
        <p:spPr/>
        <p:txBody>
          <a:bodyPr/>
          <a:lstStyle/>
          <a:p>
            <a:r>
              <a:rPr lang="en-US" dirty="0" smtClean="0"/>
              <a:t>Notes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main idea?</a:t>
            </a:r>
            <a:endParaRPr lang="en-US" dirty="0"/>
          </a:p>
        </p:txBody>
      </p:sp>
      <p:sp>
        <p:nvSpPr>
          <p:cNvPr id="3" name="Content Placeholder 2"/>
          <p:cNvSpPr>
            <a:spLocks noGrp="1"/>
          </p:cNvSpPr>
          <p:nvPr>
            <p:ph idx="1"/>
          </p:nvPr>
        </p:nvSpPr>
        <p:spPr/>
        <p:txBody>
          <a:bodyPr/>
          <a:lstStyle/>
          <a:p>
            <a:r>
              <a:rPr lang="en-US" dirty="0" smtClean="0"/>
              <a:t>The main idea is the </a:t>
            </a:r>
            <a:r>
              <a:rPr lang="en-US" b="1" u="sng" dirty="0" smtClean="0"/>
              <a:t>most important</a:t>
            </a:r>
            <a:r>
              <a:rPr lang="en-US" u="sng" dirty="0" smtClean="0"/>
              <a:t> </a:t>
            </a:r>
            <a:r>
              <a:rPr lang="en-US" dirty="0" smtClean="0"/>
              <a:t>idea of a paragraph or text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identify the main idea of a text?</a:t>
            </a:r>
            <a:endParaRPr lang="en-US" dirty="0"/>
          </a:p>
        </p:txBody>
      </p:sp>
      <p:sp>
        <p:nvSpPr>
          <p:cNvPr id="3" name="Content Placeholder 2"/>
          <p:cNvSpPr>
            <a:spLocks noGrp="1"/>
          </p:cNvSpPr>
          <p:nvPr>
            <p:ph idx="1"/>
          </p:nvPr>
        </p:nvSpPr>
        <p:spPr/>
        <p:txBody>
          <a:bodyPr/>
          <a:lstStyle/>
          <a:p>
            <a:r>
              <a:rPr lang="en-US" dirty="0" smtClean="0"/>
              <a:t>Step 1: IDENTIFY THE </a:t>
            </a:r>
            <a:r>
              <a:rPr lang="en-US" b="1" u="sng" dirty="0" smtClean="0"/>
              <a:t>SUBJECT</a:t>
            </a:r>
          </a:p>
          <a:p>
            <a:pPr lvl="1"/>
            <a:r>
              <a:rPr lang="en-US" dirty="0" smtClean="0"/>
              <a:t>All sentences in a paragraph or text relate to </a:t>
            </a:r>
            <a:r>
              <a:rPr lang="en-US" b="1" u="sng" dirty="0" smtClean="0"/>
              <a:t>one thought</a:t>
            </a:r>
          </a:p>
          <a:p>
            <a:pPr lvl="1"/>
            <a:r>
              <a:rPr lang="en-US" dirty="0" smtClean="0"/>
              <a:t>This one thought is the </a:t>
            </a:r>
            <a:r>
              <a:rPr lang="en-US" b="1" u="sng" dirty="0" smtClean="0"/>
              <a:t>subject</a:t>
            </a:r>
            <a:r>
              <a:rPr lang="en-US" dirty="0" smtClean="0"/>
              <a:t> of the text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identify the subject…</a:t>
            </a:r>
            <a:endParaRPr lang="en-US" dirty="0"/>
          </a:p>
        </p:txBody>
      </p:sp>
      <p:sp>
        <p:nvSpPr>
          <p:cNvPr id="3" name="Content Placeholder 2"/>
          <p:cNvSpPr>
            <a:spLocks noGrp="1"/>
          </p:cNvSpPr>
          <p:nvPr>
            <p:ph idx="1"/>
          </p:nvPr>
        </p:nvSpPr>
        <p:spPr/>
        <p:txBody>
          <a:bodyPr/>
          <a:lstStyle/>
          <a:p>
            <a:r>
              <a:rPr lang="en-US" dirty="0" smtClean="0"/>
              <a:t>Look:</a:t>
            </a:r>
          </a:p>
          <a:p>
            <a:pPr lvl="1"/>
            <a:r>
              <a:rPr lang="en-US" dirty="0" smtClean="0"/>
              <a:t>At the </a:t>
            </a:r>
            <a:r>
              <a:rPr lang="en-US" b="1" u="sng" dirty="0" smtClean="0"/>
              <a:t>title</a:t>
            </a:r>
          </a:p>
          <a:p>
            <a:pPr lvl="1"/>
            <a:r>
              <a:rPr lang="en-US" dirty="0" smtClean="0"/>
              <a:t>At the </a:t>
            </a:r>
            <a:r>
              <a:rPr lang="en-US" b="1" u="sng" dirty="0" smtClean="0"/>
              <a:t>first sentence</a:t>
            </a:r>
          </a:p>
          <a:p>
            <a:pPr lvl="1"/>
            <a:r>
              <a:rPr lang="en-US" dirty="0" smtClean="0"/>
              <a:t>At </a:t>
            </a:r>
            <a:r>
              <a:rPr lang="en-US" b="1" u="sng" dirty="0" smtClean="0"/>
              <a:t>names</a:t>
            </a:r>
            <a:r>
              <a:rPr lang="en-US" dirty="0" smtClean="0"/>
              <a:t>, </a:t>
            </a:r>
            <a:r>
              <a:rPr lang="en-US" b="1" u="sng" dirty="0" smtClean="0"/>
              <a:t>key words</a:t>
            </a:r>
            <a:r>
              <a:rPr lang="en-US" dirty="0" smtClean="0"/>
              <a:t>, or </a:t>
            </a:r>
            <a:r>
              <a:rPr lang="en-US" b="1" u="sng" dirty="0" smtClean="0"/>
              <a:t>repeated words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Practice Identifying the subject</a:t>
            </a:r>
            <a:endParaRPr lang="en-US" dirty="0"/>
          </a:p>
        </p:txBody>
      </p:sp>
      <p:sp>
        <p:nvSpPr>
          <p:cNvPr id="3" name="Content Placeholder 2"/>
          <p:cNvSpPr>
            <a:spLocks noGrp="1"/>
          </p:cNvSpPr>
          <p:nvPr>
            <p:ph idx="1"/>
          </p:nvPr>
        </p:nvSpPr>
        <p:spPr>
          <a:xfrm>
            <a:off x="381000" y="1600200"/>
            <a:ext cx="8229600" cy="4876800"/>
          </a:xfrm>
        </p:spPr>
        <p:txBody>
          <a:bodyPr>
            <a:normAutofit fontScale="92500"/>
          </a:bodyPr>
          <a:lstStyle/>
          <a:p>
            <a:r>
              <a:rPr lang="en-US" dirty="0" smtClean="0"/>
              <a:t>        A penny for your thoughts?  If it’s a 1943 copper penny, it could be worth as much as fifty thousand dollars.  In 1943, most pennies were made out of steel since copper was needed for World War II, so the 1943 copper penny is ultra-rare.  Another rarity is the 1955 double die penny.  These pennies were mistakenly double stamped, so they have overlapping dates and letters.  If it’s uncirculated, it’d easily fetch $25,000 at an auction.  Now that’s a pretty penny. </a:t>
            </a:r>
          </a:p>
          <a:p>
            <a:endParaRPr lang="en-US" dirty="0" smtClean="0"/>
          </a:p>
          <a:p>
            <a:r>
              <a:rPr lang="en-US" sz="1000" dirty="0" smtClean="0"/>
              <a:t>**courtesy www.ereadingworksheets.com</a:t>
            </a: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identify the main idea of a text?</a:t>
            </a:r>
            <a:endParaRPr lang="en-US" dirty="0"/>
          </a:p>
        </p:txBody>
      </p:sp>
      <p:sp>
        <p:nvSpPr>
          <p:cNvPr id="3" name="Content Placeholder 2"/>
          <p:cNvSpPr>
            <a:spLocks noGrp="1"/>
          </p:cNvSpPr>
          <p:nvPr>
            <p:ph idx="1"/>
          </p:nvPr>
        </p:nvSpPr>
        <p:spPr/>
        <p:txBody>
          <a:bodyPr/>
          <a:lstStyle/>
          <a:p>
            <a:r>
              <a:rPr lang="en-US" dirty="0" smtClean="0"/>
              <a:t>2) Look in the </a:t>
            </a:r>
            <a:r>
              <a:rPr lang="en-US" b="1" u="sng" dirty="0" smtClean="0"/>
              <a:t>first</a:t>
            </a:r>
            <a:r>
              <a:rPr lang="en-US" dirty="0" smtClean="0"/>
              <a:t> and </a:t>
            </a:r>
            <a:r>
              <a:rPr lang="en-US" b="1" u="sng" dirty="0" smtClean="0"/>
              <a:t>last </a:t>
            </a:r>
            <a:r>
              <a:rPr lang="en-US" dirty="0" smtClean="0"/>
              <a:t>sentences of a text</a:t>
            </a:r>
          </a:p>
          <a:p>
            <a:r>
              <a:rPr lang="en-US" dirty="0" smtClean="0"/>
              <a:t> **SOMETIMES the main idea may be mentioned there…**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Practice</a:t>
            </a:r>
            <a:endParaRPr lang="en-US" dirty="0"/>
          </a:p>
        </p:txBody>
      </p:sp>
      <p:sp>
        <p:nvSpPr>
          <p:cNvPr id="3" name="Content Placeholder 2"/>
          <p:cNvSpPr>
            <a:spLocks noGrp="1"/>
          </p:cNvSpPr>
          <p:nvPr>
            <p:ph idx="1"/>
          </p:nvPr>
        </p:nvSpPr>
        <p:spPr>
          <a:xfrm>
            <a:off x="304800" y="1447800"/>
            <a:ext cx="8229600" cy="5029200"/>
          </a:xfrm>
        </p:spPr>
        <p:txBody>
          <a:bodyPr>
            <a:normAutofit fontScale="85000" lnSpcReduction="20000"/>
          </a:bodyPr>
          <a:lstStyle/>
          <a:p>
            <a:r>
              <a:rPr lang="en-US" sz="3300" dirty="0" smtClean="0"/>
              <a:t>Before you put on that </a:t>
            </a:r>
            <a:r>
              <a:rPr lang="en-US" sz="3300" i="1" dirty="0" smtClean="0"/>
              <a:t>Angry Birds</a:t>
            </a:r>
            <a:r>
              <a:rPr lang="en-US" sz="3300" dirty="0" smtClean="0"/>
              <a:t> costume and exhaust yourself roving from door to door pandering for candy, take a minute to reflect on the tradition in which you are taking part.  Halloween is believed to have come from an ancient Celtic festival dating back some 2,000 years.  November 1</a:t>
            </a:r>
            <a:r>
              <a:rPr lang="en-US" sz="3300" baseline="30000" dirty="0" smtClean="0"/>
              <a:t>st</a:t>
            </a:r>
            <a:r>
              <a:rPr lang="en-US" sz="3300" dirty="0" smtClean="0"/>
              <a:t> was the Celtic New Year and marked the end of summer to the Celts, so they celebrated on its eve by wearing costumes made of animal skins and dancing around bon fires.  Over the next two millennia, this primitive celebration grew to be candy fueled costume ball that we know today. </a:t>
            </a:r>
          </a:p>
          <a:p>
            <a:endParaRPr lang="en-US" dirty="0" smtClean="0"/>
          </a:p>
          <a:p>
            <a:r>
              <a:rPr lang="en-US" sz="1000" dirty="0" smtClean="0"/>
              <a:t>*courtesy www.ereadingworksheets.com</a:t>
            </a:r>
            <a:endParaRPr lang="en-US" sz="1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295</TotalTime>
  <Words>334</Words>
  <Application>Microsoft Office PowerPoint</Application>
  <PresentationFormat>On-screen Show (4:3)</PresentationFormat>
  <Paragraphs>25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Main Idea &amp; Summarization</vt:lpstr>
      <vt:lpstr>What is the main idea?</vt:lpstr>
      <vt:lpstr>How do I identify the main idea of a text?</vt:lpstr>
      <vt:lpstr>To identify the subject…</vt:lpstr>
      <vt:lpstr>Practice Identifying the subject</vt:lpstr>
      <vt:lpstr>How do I identify the main idea of a text?</vt:lpstr>
      <vt:lpstr>Practice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Idea &amp; Summarization</dc:title>
  <dc:creator>eyarborough</dc:creator>
  <cp:lastModifiedBy>eyarborough</cp:lastModifiedBy>
  <cp:revision>15</cp:revision>
  <dcterms:created xsi:type="dcterms:W3CDTF">2013-03-19T20:13:58Z</dcterms:created>
  <dcterms:modified xsi:type="dcterms:W3CDTF">2014-04-15T16:24:34Z</dcterms:modified>
</cp:coreProperties>
</file>