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75" r:id="rId5"/>
    <p:sldId id="258" r:id="rId6"/>
    <p:sldId id="282" r:id="rId7"/>
    <p:sldId id="283" r:id="rId8"/>
    <p:sldId id="259" r:id="rId9"/>
    <p:sldId id="276" r:id="rId10"/>
    <p:sldId id="267" r:id="rId11"/>
    <p:sldId id="268" r:id="rId12"/>
    <p:sldId id="269" r:id="rId13"/>
    <p:sldId id="270" r:id="rId14"/>
    <p:sldId id="273" r:id="rId15"/>
    <p:sldId id="274" r:id="rId16"/>
    <p:sldId id="271" r:id="rId17"/>
    <p:sldId id="272" r:id="rId18"/>
    <p:sldId id="260" r:id="rId19"/>
    <p:sldId id="277" r:id="rId20"/>
    <p:sldId id="280" r:id="rId21"/>
    <p:sldId id="265" r:id="rId22"/>
    <p:sldId id="26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43" autoAdjust="0"/>
    <p:restoredTop sz="94660"/>
  </p:normalViewPr>
  <p:slideViewPr>
    <p:cSldViewPr>
      <p:cViewPr varScale="1">
        <p:scale>
          <a:sx n="70" d="100"/>
          <a:sy n="70" d="100"/>
        </p:scale>
        <p:origin x="-55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E6FAD4C-4751-4697-8A0B-AA6A4632DFB2}" type="datetimeFigureOut">
              <a:rPr lang="en-US" smtClean="0"/>
              <a:pPr/>
              <a:t>9/16/2014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CD5A5FA-4BE1-4244-9D2B-75BB5B5B27A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6FAD4C-4751-4697-8A0B-AA6A4632DFB2}" type="datetimeFigureOut">
              <a:rPr lang="en-US" smtClean="0"/>
              <a:pPr/>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5A5FA-4BE1-4244-9D2B-75BB5B5B27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6FAD4C-4751-4697-8A0B-AA6A4632DFB2}" type="datetimeFigureOut">
              <a:rPr lang="en-US" smtClean="0"/>
              <a:pPr/>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5A5FA-4BE1-4244-9D2B-75BB5B5B27A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6FAD4C-4751-4697-8A0B-AA6A4632DFB2}" type="datetimeFigureOut">
              <a:rPr lang="en-US" smtClean="0"/>
              <a:pPr/>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5A5FA-4BE1-4244-9D2B-75BB5B5B27A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E6FAD4C-4751-4697-8A0B-AA6A4632DFB2}" type="datetimeFigureOut">
              <a:rPr lang="en-US" smtClean="0"/>
              <a:pPr/>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5A5FA-4BE1-4244-9D2B-75BB5B5B27A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6FAD4C-4751-4697-8A0B-AA6A4632DFB2}" type="datetimeFigureOut">
              <a:rPr lang="en-US" smtClean="0"/>
              <a:pPr/>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D5A5FA-4BE1-4244-9D2B-75BB5B5B27A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E6FAD4C-4751-4697-8A0B-AA6A4632DFB2}" type="datetimeFigureOut">
              <a:rPr lang="en-US" smtClean="0"/>
              <a:pPr/>
              <a:t>9/16/2014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D5A5FA-4BE1-4244-9D2B-75BB5B5B27A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6FAD4C-4751-4697-8A0B-AA6A4632DFB2}" type="datetimeFigureOut">
              <a:rPr lang="en-US" smtClean="0"/>
              <a:pPr/>
              <a:t>9/16/2014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D5A5FA-4BE1-4244-9D2B-75BB5B5B27A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6FAD4C-4751-4697-8A0B-AA6A4632DFB2}" type="datetimeFigureOut">
              <a:rPr lang="en-US" smtClean="0"/>
              <a:pPr/>
              <a:t>9/16/2014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D5A5FA-4BE1-4244-9D2B-75BB5B5B27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6FAD4C-4751-4697-8A0B-AA6A4632DFB2}" type="datetimeFigureOut">
              <a:rPr lang="en-US" smtClean="0"/>
              <a:pPr/>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D5A5FA-4BE1-4244-9D2B-75BB5B5B27A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6FAD4C-4751-4697-8A0B-AA6A4632DFB2}" type="datetimeFigureOut">
              <a:rPr lang="en-US" smtClean="0"/>
              <a:pPr/>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CD5A5FA-4BE1-4244-9D2B-75BB5B5B27A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E6FAD4C-4751-4697-8A0B-AA6A4632DFB2}" type="datetimeFigureOut">
              <a:rPr lang="en-US" smtClean="0"/>
              <a:pPr/>
              <a:t>9/16/2014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CD5A5FA-4BE1-4244-9D2B-75BB5B5B27A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imgres?imgurl=http://www.degreedriven.com/images/logo/1AQGM9SBXE.jpg&amp;imgrefurl=http://www.degreedriven.com/search-colleges/imageflag.php?SDID=1AQGM9SBXE&amp;usg=__biOKN50WfqnT5GNxWzzTe4KUEgo=&amp;h=165&amp;w=140&amp;sz=8&amp;hl=en&amp;start=2&amp;zoom=1&amp;tbnid=D-Nom5YMNDrETM:&amp;tbnh=99&amp;tbnw=84&amp;ei=ypxTTvnSFsr40gGFzYneBQ&amp;prev=/search?q=meredith+college+logo&amp;hl=en&amp;sa=G&amp;gbv=2&amp;tbm=isch&amp;itbs=1"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www.google.com/imgres?imgurl=http://www.worldcitypics.com/wp-content/uploads/2011/08/australia-sydney-opera-house.jpg&amp;imgrefurl=http://www.worldcitypics.com/tag/australia/&amp;usg=__6RvyhuS0VCJ83S46SzHtdctnBsc=&amp;h=768&amp;w=1024&amp;sz=204&amp;hl=en&amp;start=12&amp;zoom=1&amp;tbnid=w6NXWAPGuoAsvM:&amp;tbnh=113&amp;tbnw=150&amp;ei=9JxTTp6FAavE0AH-5fH1BQ&amp;prev=/search?q=Australia&amp;hl=en&amp;gbv=2&amp;tbm=isch&amp;itbs=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6</a:t>
            </a:r>
            <a:r>
              <a:rPr lang="en-US" baseline="30000" dirty="0" smtClean="0"/>
              <a:t>th</a:t>
            </a:r>
            <a:r>
              <a:rPr lang="en-US" dirty="0" smtClean="0"/>
              <a:t> grade Language Arts</a:t>
            </a:r>
            <a:endParaRPr lang="en-US" dirty="0"/>
          </a:p>
        </p:txBody>
      </p:sp>
      <p:sp>
        <p:nvSpPr>
          <p:cNvPr id="3" name="Subtitle 2"/>
          <p:cNvSpPr>
            <a:spLocks noGrp="1"/>
          </p:cNvSpPr>
          <p:nvPr>
            <p:ph type="subTitle" idx="1"/>
          </p:nvPr>
        </p:nvSpPr>
        <p:spPr/>
        <p:txBody>
          <a:bodyPr/>
          <a:lstStyle/>
          <a:p>
            <a:r>
              <a:rPr lang="en-US" dirty="0" smtClean="0"/>
              <a:t>Ms. Yarborough</a:t>
            </a:r>
          </a:p>
          <a:p>
            <a:r>
              <a:rPr lang="en-US" dirty="0" smtClean="0"/>
              <a:t>eyarborough@wcpss.net</a:t>
            </a:r>
            <a:endParaRPr lang="en-US" dirty="0"/>
          </a:p>
        </p:txBody>
      </p:sp>
      <p:pic>
        <p:nvPicPr>
          <p:cNvPr id="1026" name="Picture 2" descr="C:\Program Files\Microsoft Office\MEDIA\CAGCAT10\j0217698.wmf"/>
          <p:cNvPicPr>
            <a:picLocks noChangeAspect="1" noChangeArrowheads="1"/>
          </p:cNvPicPr>
          <p:nvPr/>
        </p:nvPicPr>
        <p:blipFill>
          <a:blip r:embed="rId2" cstate="print"/>
          <a:srcRect/>
          <a:stretch>
            <a:fillRect/>
          </a:stretch>
        </p:blipFill>
        <p:spPr bwMode="auto">
          <a:xfrm>
            <a:off x="1143000" y="3962400"/>
            <a:ext cx="2209800" cy="2141576"/>
          </a:xfrm>
          <a:prstGeom prst="rect">
            <a:avLst/>
          </a:prstGeom>
          <a:noFill/>
        </p:spPr>
      </p:pic>
      <p:pic>
        <p:nvPicPr>
          <p:cNvPr id="1027" name="Picture 3" descr="C:\Documents and Settings\slightfoot\Local Settings\Temporary Internet Files\Content.IE5\K5PIS85N\MC900433817[1].png"/>
          <p:cNvPicPr>
            <a:picLocks noChangeAspect="1" noChangeArrowheads="1"/>
          </p:cNvPicPr>
          <p:nvPr/>
        </p:nvPicPr>
        <p:blipFill>
          <a:blip r:embed="rId3" cstate="print"/>
          <a:srcRect/>
          <a:stretch>
            <a:fillRect/>
          </a:stretch>
        </p:blipFill>
        <p:spPr bwMode="auto">
          <a:xfrm>
            <a:off x="5943600" y="4267200"/>
            <a:ext cx="1828572" cy="182857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Classroom Procedures</a:t>
            </a:r>
            <a:endParaRPr lang="en-US" b="1" u="sng" dirty="0"/>
          </a:p>
        </p:txBody>
      </p:sp>
      <p:sp>
        <p:nvSpPr>
          <p:cNvPr id="3" name="Content Placeholder 2"/>
          <p:cNvSpPr>
            <a:spLocks noGrp="1"/>
          </p:cNvSpPr>
          <p:nvPr>
            <p:ph idx="1"/>
          </p:nvPr>
        </p:nvSpPr>
        <p:spPr/>
        <p:txBody>
          <a:bodyPr/>
          <a:lstStyle/>
          <a:p>
            <a:r>
              <a:rPr lang="en-US" dirty="0" smtClean="0"/>
              <a:t>What if I have a question?</a:t>
            </a:r>
          </a:p>
          <a:p>
            <a:pPr lvl="1"/>
            <a:r>
              <a:rPr lang="en-US" dirty="0" smtClean="0"/>
              <a:t>Raise your hand and patiently wait until you are called on. </a:t>
            </a:r>
          </a:p>
          <a:p>
            <a:pPr lvl="1"/>
            <a:r>
              <a:rPr lang="en-US" dirty="0" smtClean="0"/>
              <a:t>ONLY ask questions related to the topic being discussed.</a:t>
            </a:r>
          </a:p>
          <a:p>
            <a:pPr lvl="1"/>
            <a:r>
              <a:rPr lang="en-US" dirty="0" smtClean="0"/>
              <a:t>REMEMBER: Middle School is also about fostering independence- THINK BEFORE YOU ASK. </a:t>
            </a:r>
            <a:r>
              <a:rPr lang="en-US" dirty="0" smtClean="0">
                <a:sym typeface="Wingdings" pitchFamily="2" charset="2"/>
              </a:rPr>
              <a:t> </a:t>
            </a:r>
            <a:endParaRPr lang="en-US" dirty="0"/>
          </a:p>
        </p:txBody>
      </p:sp>
      <p:pic>
        <p:nvPicPr>
          <p:cNvPr id="4" name="Picture 2" descr="C:\Documents and Settings\slightfoot\Local Settings\Temporary Internet Files\Content.IE5\K5PIS85N\MP900430642[1].jpg"/>
          <p:cNvPicPr>
            <a:picLocks noChangeAspect="1" noChangeArrowheads="1"/>
          </p:cNvPicPr>
          <p:nvPr/>
        </p:nvPicPr>
        <p:blipFill>
          <a:blip r:embed="rId2" cstate="print"/>
          <a:srcRect/>
          <a:stretch>
            <a:fillRect/>
          </a:stretch>
        </p:blipFill>
        <p:spPr bwMode="auto">
          <a:xfrm>
            <a:off x="6553200" y="609600"/>
            <a:ext cx="2057400" cy="169949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Classroom Procedures</a:t>
            </a:r>
            <a:endParaRPr lang="en-US" b="1" u="sng" dirty="0"/>
          </a:p>
        </p:txBody>
      </p:sp>
      <p:sp>
        <p:nvSpPr>
          <p:cNvPr id="3" name="Content Placeholder 2"/>
          <p:cNvSpPr>
            <a:spLocks noGrp="1"/>
          </p:cNvSpPr>
          <p:nvPr>
            <p:ph idx="1"/>
          </p:nvPr>
        </p:nvSpPr>
        <p:spPr/>
        <p:txBody>
          <a:bodyPr/>
          <a:lstStyle/>
          <a:p>
            <a:r>
              <a:rPr lang="en-US" dirty="0" smtClean="0"/>
              <a:t>Make-up work</a:t>
            </a:r>
          </a:p>
          <a:p>
            <a:pPr lvl="1"/>
            <a:r>
              <a:rPr lang="en-US" dirty="0" smtClean="0"/>
              <a:t>If you are absent one day, check the “We missed you” bin when you return.  This bin is placed near the homework board will contain all materials needed to make up your missed work.</a:t>
            </a:r>
          </a:p>
          <a:p>
            <a:pPr lvl="1"/>
            <a:r>
              <a:rPr lang="en-US" dirty="0" smtClean="0"/>
              <a:t>It is </a:t>
            </a:r>
            <a:r>
              <a:rPr lang="en-US" b="1" u="sng" dirty="0" smtClean="0"/>
              <a:t>YOUR</a:t>
            </a:r>
            <a:r>
              <a:rPr lang="en-US" dirty="0" smtClean="0"/>
              <a:t> responsibility to pick up and complete any missed work.</a:t>
            </a:r>
            <a:endParaRPr lang="en-US" dirty="0"/>
          </a:p>
        </p:txBody>
      </p:sp>
      <p:pic>
        <p:nvPicPr>
          <p:cNvPr id="4" name="Picture 2" descr="C:\Documents and Settings\slightfoot\Local Settings\Temporary Internet Files\Content.IE5\K5PIS85N\MP900430642[1].jpg"/>
          <p:cNvPicPr>
            <a:picLocks noChangeAspect="1" noChangeArrowheads="1"/>
          </p:cNvPicPr>
          <p:nvPr/>
        </p:nvPicPr>
        <p:blipFill>
          <a:blip r:embed="rId2" cstate="print"/>
          <a:srcRect/>
          <a:stretch>
            <a:fillRect/>
          </a:stretch>
        </p:blipFill>
        <p:spPr bwMode="auto">
          <a:xfrm>
            <a:off x="6553200" y="609600"/>
            <a:ext cx="2057400" cy="169949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Classroom Procedures</a:t>
            </a:r>
            <a:endParaRPr lang="en-US" b="1" u="sng" dirty="0"/>
          </a:p>
        </p:txBody>
      </p:sp>
      <p:sp>
        <p:nvSpPr>
          <p:cNvPr id="3" name="Content Placeholder 2"/>
          <p:cNvSpPr>
            <a:spLocks noGrp="1"/>
          </p:cNvSpPr>
          <p:nvPr>
            <p:ph idx="1"/>
          </p:nvPr>
        </p:nvSpPr>
        <p:spPr/>
        <p:txBody>
          <a:bodyPr/>
          <a:lstStyle/>
          <a:p>
            <a:r>
              <a:rPr lang="en-US" dirty="0" smtClean="0"/>
              <a:t>Bathroom Policy</a:t>
            </a:r>
          </a:p>
          <a:p>
            <a:pPr lvl="1"/>
            <a:r>
              <a:rPr lang="en-US" dirty="0" smtClean="0"/>
              <a:t>Only EMERGENCIES will be permitted to use the restroom.</a:t>
            </a:r>
          </a:p>
          <a:p>
            <a:pPr lvl="1"/>
            <a:r>
              <a:rPr lang="en-US" dirty="0" smtClean="0"/>
              <a:t>You have 5 minutes between each class to use the restroom. (and lunch…)</a:t>
            </a:r>
            <a:endParaRPr lang="en-US" dirty="0"/>
          </a:p>
        </p:txBody>
      </p:sp>
      <p:pic>
        <p:nvPicPr>
          <p:cNvPr id="4" name="Picture 2" descr="C:\Documents and Settings\slightfoot\Local Settings\Temporary Internet Files\Content.IE5\K5PIS85N\MP900430642[1].jpg"/>
          <p:cNvPicPr>
            <a:picLocks noChangeAspect="1" noChangeArrowheads="1"/>
          </p:cNvPicPr>
          <p:nvPr/>
        </p:nvPicPr>
        <p:blipFill>
          <a:blip r:embed="rId2" cstate="print"/>
          <a:srcRect/>
          <a:stretch>
            <a:fillRect/>
          </a:stretch>
        </p:blipFill>
        <p:spPr bwMode="auto">
          <a:xfrm>
            <a:off x="6629400" y="609600"/>
            <a:ext cx="2057400" cy="169949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Classroom Procedures</a:t>
            </a:r>
            <a:endParaRPr lang="en-US" b="1" u="sng" dirty="0"/>
          </a:p>
        </p:txBody>
      </p:sp>
      <p:sp>
        <p:nvSpPr>
          <p:cNvPr id="3" name="Content Placeholder 2"/>
          <p:cNvSpPr>
            <a:spLocks noGrp="1"/>
          </p:cNvSpPr>
          <p:nvPr>
            <p:ph idx="1"/>
          </p:nvPr>
        </p:nvSpPr>
        <p:spPr/>
        <p:txBody>
          <a:bodyPr/>
          <a:lstStyle/>
          <a:p>
            <a:r>
              <a:rPr lang="en-US" dirty="0" smtClean="0"/>
              <a:t>What do I do if I finish my work early?</a:t>
            </a:r>
          </a:p>
          <a:p>
            <a:pPr lvl="1"/>
            <a:r>
              <a:rPr lang="en-US" dirty="0" smtClean="0"/>
              <a:t>Read a book.</a:t>
            </a:r>
          </a:p>
          <a:p>
            <a:pPr lvl="1"/>
            <a:r>
              <a:rPr lang="en-US" dirty="0" smtClean="0"/>
              <a:t>Work on Language Arts homework.</a:t>
            </a:r>
          </a:p>
          <a:p>
            <a:pPr lvl="1"/>
            <a:r>
              <a:rPr lang="en-US" dirty="0" smtClean="0"/>
              <a:t>You are NOT to talk while working individually.</a:t>
            </a:r>
            <a:endParaRPr lang="en-US" dirty="0"/>
          </a:p>
        </p:txBody>
      </p:sp>
      <p:pic>
        <p:nvPicPr>
          <p:cNvPr id="4" name="Picture 2" descr="C:\Documents and Settings\slightfoot\Local Settings\Temporary Internet Files\Content.IE5\K5PIS85N\MP900430642[1].jpg"/>
          <p:cNvPicPr>
            <a:picLocks noChangeAspect="1" noChangeArrowheads="1"/>
          </p:cNvPicPr>
          <p:nvPr/>
        </p:nvPicPr>
        <p:blipFill>
          <a:blip r:embed="rId2" cstate="print"/>
          <a:srcRect/>
          <a:stretch>
            <a:fillRect/>
          </a:stretch>
        </p:blipFill>
        <p:spPr bwMode="auto">
          <a:xfrm>
            <a:off x="6553200" y="533400"/>
            <a:ext cx="2057400" cy="169949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Classroom Procedures</a:t>
            </a:r>
            <a:endParaRPr lang="en-US" b="1" u="sng" dirty="0"/>
          </a:p>
        </p:txBody>
      </p:sp>
      <p:sp>
        <p:nvSpPr>
          <p:cNvPr id="3" name="Content Placeholder 2"/>
          <p:cNvSpPr>
            <a:spLocks noGrp="1"/>
          </p:cNvSpPr>
          <p:nvPr>
            <p:ph idx="1"/>
          </p:nvPr>
        </p:nvSpPr>
        <p:spPr/>
        <p:txBody>
          <a:bodyPr>
            <a:normAutofit/>
          </a:bodyPr>
          <a:lstStyle/>
          <a:p>
            <a:r>
              <a:rPr lang="en-US" dirty="0" smtClean="0"/>
              <a:t>How do I turn in my work?</a:t>
            </a:r>
          </a:p>
          <a:p>
            <a:pPr lvl="1"/>
            <a:r>
              <a:rPr lang="en-US" dirty="0" smtClean="0"/>
              <a:t>When you are finished with an assignment, you will turn it into your class period’s bin .</a:t>
            </a:r>
          </a:p>
          <a:p>
            <a:pPr lvl="1"/>
            <a:r>
              <a:rPr lang="en-US" dirty="0" smtClean="0"/>
              <a:t>The bins are located near my desk.</a:t>
            </a:r>
          </a:p>
          <a:p>
            <a:r>
              <a:rPr lang="en-US" dirty="0" smtClean="0"/>
              <a:t>Papers with no names on them will be placed in the “no name” bin- it is your responsibility to make sure you put your name on your work.</a:t>
            </a:r>
          </a:p>
        </p:txBody>
      </p:sp>
      <p:pic>
        <p:nvPicPr>
          <p:cNvPr id="4" name="Picture 2" descr="C:\Documents and Settings\slightfoot\Local Settings\Temporary Internet Files\Content.IE5\K5PIS85N\MP900430642[1].jpg"/>
          <p:cNvPicPr>
            <a:picLocks noChangeAspect="1" noChangeArrowheads="1"/>
          </p:cNvPicPr>
          <p:nvPr/>
        </p:nvPicPr>
        <p:blipFill>
          <a:blip r:embed="rId2" cstate="print"/>
          <a:srcRect/>
          <a:stretch>
            <a:fillRect/>
          </a:stretch>
        </p:blipFill>
        <p:spPr bwMode="auto">
          <a:xfrm>
            <a:off x="6553200" y="533400"/>
            <a:ext cx="2057400" cy="169949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Classroom Procedures</a:t>
            </a:r>
            <a:endParaRPr lang="en-US" b="1" u="sng" dirty="0"/>
          </a:p>
        </p:txBody>
      </p:sp>
      <p:sp>
        <p:nvSpPr>
          <p:cNvPr id="3" name="Content Placeholder 2"/>
          <p:cNvSpPr>
            <a:spLocks noGrp="1"/>
          </p:cNvSpPr>
          <p:nvPr>
            <p:ph idx="1"/>
          </p:nvPr>
        </p:nvSpPr>
        <p:spPr>
          <a:xfrm>
            <a:off x="457200" y="1935480"/>
            <a:ext cx="8229600" cy="4617720"/>
          </a:xfrm>
        </p:spPr>
        <p:txBody>
          <a:bodyPr>
            <a:normAutofit lnSpcReduction="10000"/>
          </a:bodyPr>
          <a:lstStyle/>
          <a:p>
            <a:r>
              <a:rPr lang="en-US" dirty="0" smtClean="0"/>
              <a:t>How do I exit the classroom when the bell rings?</a:t>
            </a:r>
          </a:p>
          <a:p>
            <a:pPr lvl="1"/>
            <a:r>
              <a:rPr lang="en-US" dirty="0" smtClean="0"/>
              <a:t>Leave the classroom when Ms. Yarborough permits you to do so. (**LISTEN FOR HW CHANGES.**)</a:t>
            </a:r>
          </a:p>
          <a:p>
            <a:pPr lvl="1"/>
            <a:r>
              <a:rPr lang="en-US" dirty="0" smtClean="0"/>
              <a:t>Just because the bells rings, this does not mean you are allowed to exit.</a:t>
            </a:r>
          </a:p>
          <a:p>
            <a:pPr lvl="1"/>
            <a:r>
              <a:rPr lang="en-US" dirty="0" smtClean="0"/>
              <a:t>Push your chair under your desk.</a:t>
            </a:r>
          </a:p>
          <a:p>
            <a:pPr lvl="1"/>
            <a:r>
              <a:rPr lang="en-US" dirty="0" smtClean="0"/>
              <a:t>Make sure the desk is where it was when you entered the classroom.</a:t>
            </a:r>
          </a:p>
          <a:p>
            <a:pPr lvl="1"/>
            <a:r>
              <a:rPr lang="en-US" dirty="0" smtClean="0"/>
              <a:t>Pick up any trash around your desk and throw it away on your way out of the door.</a:t>
            </a:r>
          </a:p>
          <a:p>
            <a:pPr lvl="1"/>
            <a:r>
              <a:rPr lang="en-US" dirty="0" smtClean="0"/>
              <a:t>If you did not do so already, turn in any class work into your class period’s bin.</a:t>
            </a:r>
            <a:endParaRPr lang="en-US" dirty="0"/>
          </a:p>
        </p:txBody>
      </p:sp>
      <p:pic>
        <p:nvPicPr>
          <p:cNvPr id="4" name="Picture 2" descr="C:\Documents and Settings\slightfoot\Local Settings\Temporary Internet Files\Content.IE5\K5PIS85N\MP900430642[1].jpg"/>
          <p:cNvPicPr>
            <a:picLocks noChangeAspect="1" noChangeArrowheads="1"/>
          </p:cNvPicPr>
          <p:nvPr/>
        </p:nvPicPr>
        <p:blipFill>
          <a:blip r:embed="rId2" cstate="print"/>
          <a:srcRect/>
          <a:stretch>
            <a:fillRect/>
          </a:stretch>
        </p:blipFill>
        <p:spPr bwMode="auto">
          <a:xfrm>
            <a:off x="6781800" y="228600"/>
            <a:ext cx="2057400" cy="169949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u="sng" dirty="0" smtClean="0"/>
              <a:t>Grading</a:t>
            </a:r>
            <a:endParaRPr lang="en-US" sz="6600" b="1" u="sng" dirty="0"/>
          </a:p>
        </p:txBody>
      </p:sp>
      <p:sp>
        <p:nvSpPr>
          <p:cNvPr id="3" name="Content Placeholder 2"/>
          <p:cNvSpPr>
            <a:spLocks noGrp="1"/>
          </p:cNvSpPr>
          <p:nvPr>
            <p:ph idx="1"/>
          </p:nvPr>
        </p:nvSpPr>
        <p:spPr/>
        <p:txBody>
          <a:bodyPr/>
          <a:lstStyle/>
          <a:p>
            <a:r>
              <a:rPr lang="en-US" sz="3600" dirty="0" smtClean="0"/>
              <a:t>Grading scale:</a:t>
            </a:r>
          </a:p>
          <a:p>
            <a:pPr lvl="2"/>
            <a:r>
              <a:rPr lang="en-US" sz="3600" dirty="0" smtClean="0"/>
              <a:t>93-100=  A</a:t>
            </a:r>
          </a:p>
          <a:p>
            <a:pPr lvl="2"/>
            <a:r>
              <a:rPr lang="en-US" sz="3600" dirty="0" smtClean="0"/>
              <a:t>85-92=    B</a:t>
            </a:r>
          </a:p>
          <a:p>
            <a:pPr lvl="2"/>
            <a:r>
              <a:rPr lang="en-US" sz="3600" dirty="0" smtClean="0"/>
              <a:t>77-84=    C</a:t>
            </a:r>
          </a:p>
          <a:p>
            <a:pPr lvl="2"/>
            <a:r>
              <a:rPr lang="en-US" sz="3600" dirty="0" smtClean="0"/>
              <a:t>70-76=    D</a:t>
            </a:r>
          </a:p>
          <a:p>
            <a:pPr lvl="2"/>
            <a:r>
              <a:rPr lang="en-US" sz="3600" dirty="0" smtClean="0"/>
              <a:t>69 or below=  F</a:t>
            </a:r>
          </a:p>
          <a:p>
            <a:endParaRPr lang="en-US" dirty="0"/>
          </a:p>
        </p:txBody>
      </p:sp>
      <p:pic>
        <p:nvPicPr>
          <p:cNvPr id="6146" name="Picture 2" descr="C:\Documents and Settings\slightfoot\Local Settings\Temporary Internet Files\Content.IE5\X7E3NOJ2\MC900281970[1].wmf"/>
          <p:cNvPicPr>
            <a:picLocks noChangeAspect="1" noChangeArrowheads="1"/>
          </p:cNvPicPr>
          <p:nvPr/>
        </p:nvPicPr>
        <p:blipFill>
          <a:blip r:embed="rId2" cstate="print"/>
          <a:srcRect/>
          <a:stretch>
            <a:fillRect/>
          </a:stretch>
        </p:blipFill>
        <p:spPr bwMode="auto">
          <a:xfrm>
            <a:off x="5486400" y="1981200"/>
            <a:ext cx="2501341" cy="3254278"/>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58200" cy="1143000"/>
          </a:xfrm>
        </p:spPr>
        <p:txBody>
          <a:bodyPr>
            <a:normAutofit/>
          </a:bodyPr>
          <a:lstStyle/>
          <a:p>
            <a:r>
              <a:rPr lang="en-US" b="1" u="sng" dirty="0" smtClean="0"/>
              <a:t>How your grade will be divided:</a:t>
            </a:r>
            <a:endParaRPr lang="en-US" b="1" u="sng" dirty="0"/>
          </a:p>
        </p:txBody>
      </p:sp>
      <p:sp>
        <p:nvSpPr>
          <p:cNvPr id="3" name="Content Placeholder 2"/>
          <p:cNvSpPr>
            <a:spLocks noGrp="1"/>
          </p:cNvSpPr>
          <p:nvPr>
            <p:ph idx="1"/>
          </p:nvPr>
        </p:nvSpPr>
        <p:spPr/>
        <p:txBody>
          <a:bodyPr>
            <a:normAutofit/>
          </a:bodyPr>
          <a:lstStyle/>
          <a:p>
            <a:r>
              <a:rPr lang="en-US" sz="3200" dirty="0" smtClean="0"/>
              <a:t>10% = Homework</a:t>
            </a:r>
          </a:p>
          <a:p>
            <a:r>
              <a:rPr lang="en-US" sz="3200" dirty="0" smtClean="0"/>
              <a:t>10% = Language Arts Notebook Check</a:t>
            </a:r>
          </a:p>
          <a:p>
            <a:r>
              <a:rPr lang="en-US" sz="3200" dirty="0" smtClean="0"/>
              <a:t>40% = projects, presentations, and </a:t>
            </a:r>
            <a:r>
              <a:rPr lang="en-US" sz="3200" dirty="0" smtClean="0"/>
              <a:t>class work</a:t>
            </a:r>
            <a:endParaRPr lang="en-US" sz="3200" dirty="0" smtClean="0"/>
          </a:p>
          <a:p>
            <a:r>
              <a:rPr lang="en-US" sz="3200" dirty="0" smtClean="0"/>
              <a:t>40% = quizzes and tests</a:t>
            </a:r>
          </a:p>
        </p:txBody>
      </p:sp>
      <p:pic>
        <p:nvPicPr>
          <p:cNvPr id="7174" name="Picture 6" descr="C:\Documents and Settings\slightfoot\Local Settings\Temporary Internet Files\Content.IE5\K5PIS85N\MC900199349[1].wmf"/>
          <p:cNvPicPr>
            <a:picLocks noChangeAspect="1" noChangeArrowheads="1"/>
          </p:cNvPicPr>
          <p:nvPr/>
        </p:nvPicPr>
        <p:blipFill>
          <a:blip r:embed="rId2" cstate="print"/>
          <a:srcRect/>
          <a:stretch>
            <a:fillRect/>
          </a:stretch>
        </p:blipFill>
        <p:spPr bwMode="auto">
          <a:xfrm>
            <a:off x="5562600" y="4267200"/>
            <a:ext cx="2587782" cy="2049101"/>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LATE WORK POLICY</a:t>
            </a:r>
            <a:endParaRPr lang="en-US" b="1" u="sng" dirty="0"/>
          </a:p>
        </p:txBody>
      </p:sp>
      <p:sp>
        <p:nvSpPr>
          <p:cNvPr id="3" name="Content Placeholder 2"/>
          <p:cNvSpPr>
            <a:spLocks noGrp="1"/>
          </p:cNvSpPr>
          <p:nvPr>
            <p:ph idx="1"/>
          </p:nvPr>
        </p:nvSpPr>
        <p:spPr/>
        <p:txBody>
          <a:bodyPr>
            <a:normAutofit fontScale="92500" lnSpcReduction="20000"/>
          </a:bodyPr>
          <a:lstStyle/>
          <a:p>
            <a:r>
              <a:rPr lang="en-US" b="1" u="sng" dirty="0" smtClean="0"/>
              <a:t>Attention</a:t>
            </a:r>
            <a:r>
              <a:rPr lang="en-US" dirty="0" smtClean="0"/>
              <a:t>:  this policy is for all of 6</a:t>
            </a:r>
            <a:r>
              <a:rPr lang="en-US" baseline="30000" dirty="0" smtClean="0"/>
              <a:t>th</a:t>
            </a:r>
            <a:r>
              <a:rPr lang="en-US" dirty="0" smtClean="0"/>
              <a:t> grade!!</a:t>
            </a:r>
          </a:p>
          <a:p>
            <a:r>
              <a:rPr lang="en-US" sz="4000" dirty="0" smtClean="0"/>
              <a:t>1 day late =     -20 points</a:t>
            </a:r>
          </a:p>
          <a:p>
            <a:r>
              <a:rPr lang="en-US" sz="4000" dirty="0" smtClean="0"/>
              <a:t>2 days late =   -30 points</a:t>
            </a:r>
          </a:p>
          <a:p>
            <a:r>
              <a:rPr lang="en-US" sz="4000" dirty="0" smtClean="0"/>
              <a:t>3 days late=    -40 points</a:t>
            </a:r>
          </a:p>
          <a:p>
            <a:r>
              <a:rPr lang="en-US" sz="4000" dirty="0" smtClean="0"/>
              <a:t>4 days late=     NHI (50)</a:t>
            </a:r>
          </a:p>
          <a:p>
            <a:r>
              <a:rPr lang="en-US" sz="4000" dirty="0" smtClean="0"/>
              <a:t>If you turn your work in on time, you will NEVER have to worry about this policy!!  </a:t>
            </a:r>
            <a:r>
              <a:rPr lang="en-US" sz="4000" dirty="0" smtClean="0">
                <a:sym typeface="Wingdings" pitchFamily="2" charset="2"/>
              </a:rPr>
              <a:t></a:t>
            </a:r>
            <a:endParaRPr lang="en-US" sz="4000" dirty="0"/>
          </a:p>
        </p:txBody>
      </p:sp>
      <p:pic>
        <p:nvPicPr>
          <p:cNvPr id="4098" name="Picture 2" descr="C:\Documents and Settings\slightfoot\Local Settings\Temporary Internet Files\Content.IE5\6JVG6EAT\MC900384022[1].wmf"/>
          <p:cNvPicPr>
            <a:picLocks noChangeAspect="1" noChangeArrowheads="1"/>
          </p:cNvPicPr>
          <p:nvPr/>
        </p:nvPicPr>
        <p:blipFill>
          <a:blip r:embed="rId2" cstate="print"/>
          <a:srcRect/>
          <a:stretch>
            <a:fillRect/>
          </a:stretch>
        </p:blipFill>
        <p:spPr bwMode="auto">
          <a:xfrm>
            <a:off x="6934200" y="228600"/>
            <a:ext cx="1630375" cy="189372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Where do I turn in late work?</a:t>
            </a:r>
            <a:endParaRPr lang="en-US" b="1" u="sng" dirty="0"/>
          </a:p>
        </p:txBody>
      </p:sp>
      <p:sp>
        <p:nvSpPr>
          <p:cNvPr id="3" name="Content Placeholder 2"/>
          <p:cNvSpPr>
            <a:spLocks noGrp="1"/>
          </p:cNvSpPr>
          <p:nvPr>
            <p:ph idx="1"/>
          </p:nvPr>
        </p:nvSpPr>
        <p:spPr/>
        <p:txBody>
          <a:bodyPr/>
          <a:lstStyle/>
          <a:p>
            <a:r>
              <a:rPr lang="en-US" dirty="0" smtClean="0"/>
              <a:t>Fill out a late work slip (blue slips)</a:t>
            </a:r>
          </a:p>
          <a:p>
            <a:r>
              <a:rPr lang="en-US" dirty="0" smtClean="0"/>
              <a:t>Staple it to the assignment</a:t>
            </a:r>
          </a:p>
          <a:p>
            <a:r>
              <a:rPr lang="en-US" dirty="0" smtClean="0"/>
              <a:t>Turn it into your class period’s bin</a:t>
            </a:r>
          </a:p>
        </p:txBody>
      </p:sp>
      <p:pic>
        <p:nvPicPr>
          <p:cNvPr id="4" name="Picture 2" descr="C:\Documents and Settings\slightfoot\Local Settings\Temporary Internet Files\Content.IE5\6JVG6EAT\MC900384022[1].wmf"/>
          <p:cNvPicPr>
            <a:picLocks noChangeAspect="1" noChangeArrowheads="1"/>
          </p:cNvPicPr>
          <p:nvPr/>
        </p:nvPicPr>
        <p:blipFill>
          <a:blip r:embed="rId2" cstate="print"/>
          <a:srcRect/>
          <a:stretch>
            <a:fillRect/>
          </a:stretch>
        </p:blipFill>
        <p:spPr bwMode="auto">
          <a:xfrm>
            <a:off x="5410200" y="4114800"/>
            <a:ext cx="1630375" cy="189372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Autofit/>
          </a:bodyPr>
          <a:lstStyle/>
          <a:p>
            <a:pPr algn="ctr"/>
            <a:r>
              <a:rPr lang="en-US" sz="8800" b="1" u="sng" dirty="0" smtClean="0"/>
              <a:t>Welcome!!</a:t>
            </a:r>
            <a:endParaRPr lang="en-US" sz="8800" b="1" u="sng" dirty="0"/>
          </a:p>
        </p:txBody>
      </p:sp>
      <p:sp>
        <p:nvSpPr>
          <p:cNvPr id="3" name="Content Placeholder 2"/>
          <p:cNvSpPr>
            <a:spLocks noGrp="1"/>
          </p:cNvSpPr>
          <p:nvPr>
            <p:ph idx="1"/>
          </p:nvPr>
        </p:nvSpPr>
        <p:spPr/>
        <p:txBody>
          <a:bodyPr>
            <a:normAutofit/>
          </a:bodyPr>
          <a:lstStyle/>
          <a:p>
            <a:r>
              <a:rPr lang="en-US" sz="5400" dirty="0" smtClean="0"/>
              <a:t>Welcome to 6</a:t>
            </a:r>
            <a:r>
              <a:rPr lang="en-US" sz="5400" baseline="30000" dirty="0" smtClean="0"/>
              <a:t>th</a:t>
            </a:r>
            <a:r>
              <a:rPr lang="en-US" sz="5400" dirty="0" smtClean="0"/>
              <a:t> grade Language Arts with Ms. Yarborough!  Here are some things you will need to know…</a:t>
            </a:r>
            <a:endParaRPr lang="en-US" sz="5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Thematic Units</a:t>
            </a:r>
            <a:endParaRPr lang="en-US" b="1" u="sng" dirty="0"/>
          </a:p>
        </p:txBody>
      </p:sp>
      <p:sp>
        <p:nvSpPr>
          <p:cNvPr id="3" name="Content Placeholder 2"/>
          <p:cNvSpPr>
            <a:spLocks noGrp="1"/>
          </p:cNvSpPr>
          <p:nvPr>
            <p:ph idx="1"/>
          </p:nvPr>
        </p:nvSpPr>
        <p:spPr/>
        <p:txBody>
          <a:bodyPr/>
          <a:lstStyle/>
          <a:p>
            <a:r>
              <a:rPr lang="en-US" dirty="0" smtClean="0"/>
              <a:t>1= Who am I?</a:t>
            </a:r>
          </a:p>
          <a:p>
            <a:r>
              <a:rPr lang="en-US" dirty="0" smtClean="0"/>
              <a:t>2= Belonging</a:t>
            </a:r>
          </a:p>
          <a:p>
            <a:r>
              <a:rPr lang="en-US" dirty="0" smtClean="0"/>
              <a:t>3= Survival</a:t>
            </a:r>
          </a:p>
          <a:p>
            <a:r>
              <a:rPr lang="en-US" dirty="0" smtClean="0"/>
              <a:t>4= Making Choices</a:t>
            </a:r>
          </a:p>
          <a:p>
            <a:r>
              <a:rPr lang="en-US" dirty="0" smtClean="0"/>
              <a:t>5= What’s Your Point?</a:t>
            </a:r>
          </a:p>
          <a:p>
            <a:r>
              <a:rPr lang="en-US" dirty="0" smtClean="0"/>
              <a:t>6= Where am I?</a:t>
            </a:r>
          </a:p>
          <a:p>
            <a:r>
              <a:rPr lang="en-US" dirty="0" smtClean="0"/>
              <a:t>**literature and assignments are tied to these themes**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Class Website</a:t>
            </a:r>
            <a:endParaRPr lang="en-US" dirty="0"/>
          </a:p>
        </p:txBody>
      </p:sp>
      <p:sp>
        <p:nvSpPr>
          <p:cNvPr id="3" name="Content Placeholder 2"/>
          <p:cNvSpPr>
            <a:spLocks noGrp="1"/>
          </p:cNvSpPr>
          <p:nvPr>
            <p:ph idx="1"/>
          </p:nvPr>
        </p:nvSpPr>
        <p:spPr/>
        <p:txBody>
          <a:bodyPr>
            <a:normAutofit/>
          </a:bodyPr>
          <a:lstStyle/>
          <a:p>
            <a:r>
              <a:rPr lang="en-US" sz="4800" dirty="0" smtClean="0"/>
              <a:t>www.msyarborough6thla.weebly.com</a:t>
            </a:r>
          </a:p>
          <a:p>
            <a:r>
              <a:rPr lang="en-US" sz="4800" dirty="0" smtClean="0"/>
              <a:t>Class work</a:t>
            </a:r>
            <a:r>
              <a:rPr lang="en-US" sz="4800" dirty="0" smtClean="0"/>
              <a:t>, homework, extra resources, questions</a:t>
            </a:r>
            <a:endParaRPr lang="en-US" sz="4800" dirty="0"/>
          </a:p>
        </p:txBody>
      </p:sp>
      <p:pic>
        <p:nvPicPr>
          <p:cNvPr id="1026" name="Picture 2" descr="C:\Program Files\Microsoft Office\MEDIA\CAGCAT10\j0285750.wmf"/>
          <p:cNvPicPr>
            <a:picLocks noChangeAspect="1" noChangeArrowheads="1"/>
          </p:cNvPicPr>
          <p:nvPr/>
        </p:nvPicPr>
        <p:blipFill>
          <a:blip r:embed="rId2" cstate="print"/>
          <a:srcRect/>
          <a:stretch>
            <a:fillRect/>
          </a:stretch>
        </p:blipFill>
        <p:spPr bwMode="auto">
          <a:xfrm>
            <a:off x="5715000" y="4800600"/>
            <a:ext cx="2893314" cy="1778046"/>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66800"/>
            <a:ext cx="8229600" cy="4389120"/>
          </a:xfrm>
        </p:spPr>
        <p:txBody>
          <a:bodyPr>
            <a:noAutofit/>
          </a:bodyPr>
          <a:lstStyle/>
          <a:p>
            <a:pPr algn="ctr">
              <a:buNone/>
            </a:pPr>
            <a:r>
              <a:rPr lang="en-US" sz="9600" dirty="0" smtClean="0"/>
              <a:t>GEAR UP </a:t>
            </a:r>
          </a:p>
          <a:p>
            <a:pPr algn="ctr">
              <a:buNone/>
            </a:pPr>
            <a:r>
              <a:rPr lang="en-US" sz="9600" dirty="0" smtClean="0"/>
              <a:t>FOR A </a:t>
            </a:r>
          </a:p>
          <a:p>
            <a:pPr algn="ctr">
              <a:buNone/>
            </a:pPr>
            <a:r>
              <a:rPr lang="en-US" sz="9600" dirty="0" smtClean="0"/>
              <a:t>GREAT YEAR!!</a:t>
            </a:r>
            <a:endParaRPr lang="en-US" sz="9600" dirty="0"/>
          </a:p>
        </p:txBody>
      </p:sp>
      <p:pic>
        <p:nvPicPr>
          <p:cNvPr id="2050" name="Picture 2" descr="C:\Documents and Settings\slightfoot\Local Settings\Temporary Internet Files\Content.IE5\K5PIS85N\MC900440428[1].wmf"/>
          <p:cNvPicPr>
            <a:picLocks noChangeAspect="1" noChangeArrowheads="1"/>
          </p:cNvPicPr>
          <p:nvPr/>
        </p:nvPicPr>
        <p:blipFill>
          <a:blip r:embed="rId2" cstate="print"/>
          <a:srcRect/>
          <a:stretch>
            <a:fillRect/>
          </a:stretch>
        </p:blipFill>
        <p:spPr bwMode="auto">
          <a:xfrm>
            <a:off x="228600" y="2133600"/>
            <a:ext cx="2438400" cy="2362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1143000"/>
          </a:xfrm>
        </p:spPr>
        <p:txBody>
          <a:bodyPr/>
          <a:lstStyle/>
          <a:p>
            <a:r>
              <a:rPr lang="en-US" b="1" u="sng" dirty="0" smtClean="0"/>
              <a:t>Who is Ms. Yarborough?</a:t>
            </a:r>
            <a:endParaRPr lang="en-US" b="1" u="sng" dirty="0"/>
          </a:p>
        </p:txBody>
      </p:sp>
      <p:sp>
        <p:nvSpPr>
          <p:cNvPr id="3" name="Content Placeholder 2"/>
          <p:cNvSpPr>
            <a:spLocks noGrp="1"/>
          </p:cNvSpPr>
          <p:nvPr>
            <p:ph idx="1"/>
          </p:nvPr>
        </p:nvSpPr>
        <p:spPr>
          <a:xfrm>
            <a:off x="304800" y="1524000"/>
            <a:ext cx="8229600" cy="4389120"/>
          </a:xfrm>
        </p:spPr>
        <p:txBody>
          <a:bodyPr/>
          <a:lstStyle/>
          <a:p>
            <a:r>
              <a:rPr lang="en-US" dirty="0" smtClean="0"/>
              <a:t>From Clayton, NC</a:t>
            </a:r>
          </a:p>
          <a:p>
            <a:r>
              <a:rPr lang="en-US" dirty="0" smtClean="0"/>
              <a:t>Graduated from Meredith College</a:t>
            </a:r>
          </a:p>
          <a:p>
            <a:r>
              <a:rPr lang="en-US" dirty="0" smtClean="0"/>
              <a:t>Love to travel</a:t>
            </a:r>
          </a:p>
          <a:p>
            <a:r>
              <a:rPr lang="en-US" dirty="0" smtClean="0"/>
              <a:t>Have an older brother</a:t>
            </a:r>
          </a:p>
          <a:p>
            <a:r>
              <a:rPr lang="en-US" dirty="0" smtClean="0"/>
              <a:t>3 yr. old dog named Bronx</a:t>
            </a:r>
          </a:p>
          <a:p>
            <a:r>
              <a:rPr lang="en-US" dirty="0" smtClean="0"/>
              <a:t>LOVE sports</a:t>
            </a:r>
            <a:endParaRPr lang="en-US" dirty="0"/>
          </a:p>
        </p:txBody>
      </p:sp>
      <p:pic>
        <p:nvPicPr>
          <p:cNvPr id="10242" name="Picture 2" descr="http://t2.gstatic.com/images?q=tbn:ANd9GcRc0wTMNb2wkLd8qJf8UlV5WNmMceT8OVD_ZV3U5HPFU-PiErfydqKbhA">
            <a:hlinkClick r:id="rId2"/>
          </p:cNvPr>
          <p:cNvPicPr>
            <a:picLocks noChangeAspect="1" noChangeArrowheads="1"/>
          </p:cNvPicPr>
          <p:nvPr/>
        </p:nvPicPr>
        <p:blipFill>
          <a:blip r:embed="rId3" cstate="print"/>
          <a:srcRect/>
          <a:stretch>
            <a:fillRect/>
          </a:stretch>
        </p:blipFill>
        <p:spPr bwMode="auto">
          <a:xfrm>
            <a:off x="6096000" y="1905000"/>
            <a:ext cx="2743200" cy="3733800"/>
          </a:xfrm>
          <a:prstGeom prst="rect">
            <a:avLst/>
          </a:prstGeom>
          <a:noFill/>
        </p:spPr>
      </p:pic>
      <p:pic>
        <p:nvPicPr>
          <p:cNvPr id="10244" name="Picture 4" descr="http://t0.gstatic.com/images?q=tbn:ANd9GcTrNCH9yWyq4za6DWdsOLN4bdEe1VS81qcapqoQUgnIEyoC2ntRuaW7_IA">
            <a:hlinkClick r:id="rId4"/>
          </p:cNvPr>
          <p:cNvPicPr>
            <a:picLocks noChangeAspect="1" noChangeArrowheads="1"/>
          </p:cNvPicPr>
          <p:nvPr/>
        </p:nvPicPr>
        <p:blipFill>
          <a:blip r:embed="rId5" cstate="print"/>
          <a:srcRect/>
          <a:stretch>
            <a:fillRect/>
          </a:stretch>
        </p:blipFill>
        <p:spPr bwMode="auto">
          <a:xfrm>
            <a:off x="2667000" y="4191000"/>
            <a:ext cx="3144626" cy="236895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0" y="0"/>
            <a:ext cx="4876800" cy="1200912"/>
          </a:xfrm>
        </p:spPr>
        <p:txBody>
          <a:bodyPr/>
          <a:lstStyle/>
          <a:p>
            <a:r>
              <a:rPr lang="en-US" dirty="0" smtClean="0"/>
              <a:t>Say hello to Bronx!</a:t>
            </a:r>
            <a:endParaRPr lang="en-US" dirty="0"/>
          </a:p>
        </p:txBody>
      </p:sp>
      <p:pic>
        <p:nvPicPr>
          <p:cNvPr id="4" name="Content Placeholder 3" descr="Bronx.JPG"/>
          <p:cNvPicPr>
            <a:picLocks noGrp="1" noChangeAspect="1"/>
          </p:cNvPicPr>
          <p:nvPr>
            <p:ph idx="1"/>
          </p:nvPr>
        </p:nvPicPr>
        <p:blipFill>
          <a:blip r:embed="rId2" cstate="print"/>
          <a:stretch>
            <a:fillRect/>
          </a:stretch>
        </p:blipFill>
        <p:spPr>
          <a:xfrm>
            <a:off x="4648200" y="1143000"/>
            <a:ext cx="3733800" cy="2438400"/>
          </a:xfrm>
        </p:spPr>
      </p:pic>
      <p:pic>
        <p:nvPicPr>
          <p:cNvPr id="5" name="Picture 4" descr="IMG00650-20120815-1845.jpg"/>
          <p:cNvPicPr>
            <a:picLocks noChangeAspect="1"/>
          </p:cNvPicPr>
          <p:nvPr/>
        </p:nvPicPr>
        <p:blipFill>
          <a:blip r:embed="rId3" cstate="print"/>
          <a:stretch>
            <a:fillRect/>
          </a:stretch>
        </p:blipFill>
        <p:spPr>
          <a:xfrm>
            <a:off x="0" y="0"/>
            <a:ext cx="3962400" cy="2971800"/>
          </a:xfrm>
          <a:prstGeom prst="rect">
            <a:avLst/>
          </a:prstGeom>
        </p:spPr>
      </p:pic>
      <p:pic>
        <p:nvPicPr>
          <p:cNvPr id="6" name="Picture 5" descr="IMG00588-20120703-1738.jpg"/>
          <p:cNvPicPr>
            <a:picLocks noChangeAspect="1"/>
          </p:cNvPicPr>
          <p:nvPr/>
        </p:nvPicPr>
        <p:blipFill>
          <a:blip r:embed="rId4" cstate="print"/>
          <a:stretch>
            <a:fillRect/>
          </a:stretch>
        </p:blipFill>
        <p:spPr>
          <a:xfrm>
            <a:off x="-50800" y="3200400"/>
            <a:ext cx="4318000" cy="3238500"/>
          </a:xfrm>
          <a:prstGeom prst="rect">
            <a:avLst/>
          </a:prstGeom>
        </p:spPr>
      </p:pic>
      <p:pic>
        <p:nvPicPr>
          <p:cNvPr id="7" name="Picture 6" descr="IMG00656-20120815-1853.jpg"/>
          <p:cNvPicPr>
            <a:picLocks noChangeAspect="1"/>
          </p:cNvPicPr>
          <p:nvPr/>
        </p:nvPicPr>
        <p:blipFill>
          <a:blip r:embed="rId5" cstate="print"/>
          <a:stretch>
            <a:fillRect/>
          </a:stretch>
        </p:blipFill>
        <p:spPr>
          <a:xfrm>
            <a:off x="4419600" y="3638550"/>
            <a:ext cx="4114800" cy="314325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Classroom Expectations</a:t>
            </a:r>
            <a:endParaRPr lang="en-US" b="1" u="sng" dirty="0"/>
          </a:p>
        </p:txBody>
      </p:sp>
      <p:sp>
        <p:nvSpPr>
          <p:cNvPr id="3" name="Content Placeholder 2"/>
          <p:cNvSpPr>
            <a:spLocks noGrp="1"/>
          </p:cNvSpPr>
          <p:nvPr>
            <p:ph idx="1"/>
          </p:nvPr>
        </p:nvSpPr>
        <p:spPr/>
        <p:txBody>
          <a:bodyPr>
            <a:normAutofit/>
          </a:bodyPr>
          <a:lstStyle/>
          <a:p>
            <a:pPr marL="514350" indent="-514350">
              <a:buAutoNum type="arabicPeriod"/>
            </a:pPr>
            <a:r>
              <a:rPr lang="en-US" sz="5400" dirty="0" smtClean="0"/>
              <a:t>Be prepared.</a:t>
            </a:r>
          </a:p>
          <a:p>
            <a:pPr marL="514350" indent="-514350">
              <a:buAutoNum type="arabicPeriod"/>
            </a:pPr>
            <a:r>
              <a:rPr lang="en-US" sz="5400" dirty="0" smtClean="0"/>
              <a:t>Be respectful.</a:t>
            </a:r>
          </a:p>
        </p:txBody>
      </p:sp>
      <p:pic>
        <p:nvPicPr>
          <p:cNvPr id="2050" name="Picture 2" descr="C:\Program Files\Microsoft Office\MEDIA\CAGCAT10\j0234131.wmf"/>
          <p:cNvPicPr>
            <a:picLocks noChangeAspect="1" noChangeArrowheads="1"/>
          </p:cNvPicPr>
          <p:nvPr/>
        </p:nvPicPr>
        <p:blipFill>
          <a:blip r:embed="rId2" cstate="print"/>
          <a:srcRect/>
          <a:stretch>
            <a:fillRect/>
          </a:stretch>
        </p:blipFill>
        <p:spPr bwMode="auto">
          <a:xfrm>
            <a:off x="6886669" y="304800"/>
            <a:ext cx="1952531" cy="207626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Being prepared means…</a:t>
            </a:r>
            <a:endParaRPr lang="en-US" b="1" u="sng" dirty="0"/>
          </a:p>
        </p:txBody>
      </p:sp>
      <p:sp>
        <p:nvSpPr>
          <p:cNvPr id="3" name="Content Placeholder 2"/>
          <p:cNvSpPr>
            <a:spLocks noGrp="1"/>
          </p:cNvSpPr>
          <p:nvPr>
            <p:ph idx="1"/>
          </p:nvPr>
        </p:nvSpPr>
        <p:spPr/>
        <p:txBody>
          <a:bodyPr>
            <a:normAutofit lnSpcReduction="10000"/>
          </a:bodyPr>
          <a:lstStyle/>
          <a:p>
            <a:r>
              <a:rPr lang="en-US" dirty="0" smtClean="0"/>
              <a:t>Bring the following items to class EVERY DAY:</a:t>
            </a:r>
          </a:p>
          <a:p>
            <a:pPr lvl="1"/>
            <a:r>
              <a:rPr lang="en-US" dirty="0" smtClean="0"/>
              <a:t>5-subject notebook</a:t>
            </a:r>
          </a:p>
          <a:p>
            <a:pPr lvl="1"/>
            <a:r>
              <a:rPr lang="en-US" dirty="0" smtClean="0"/>
              <a:t>Folder </a:t>
            </a:r>
          </a:p>
          <a:p>
            <a:pPr lvl="1"/>
            <a:r>
              <a:rPr lang="en-US" dirty="0" smtClean="0"/>
              <a:t>Writing utensil</a:t>
            </a:r>
          </a:p>
          <a:p>
            <a:pPr lvl="1"/>
            <a:r>
              <a:rPr lang="en-US" dirty="0" smtClean="0"/>
              <a:t>Agenda </a:t>
            </a:r>
          </a:p>
          <a:p>
            <a:pPr lvl="1"/>
            <a:r>
              <a:rPr lang="en-US" dirty="0" smtClean="0"/>
              <a:t>Last night’s homework</a:t>
            </a:r>
          </a:p>
          <a:p>
            <a:pPr lvl="2"/>
            <a:r>
              <a:rPr lang="en-US" dirty="0" smtClean="0"/>
              <a:t>Homework is due WHEN THE BELL TO START CLASS RINGS.</a:t>
            </a:r>
          </a:p>
          <a:p>
            <a:pPr lvl="1"/>
            <a:r>
              <a:rPr lang="en-US" dirty="0" smtClean="0"/>
              <a:t>** “I left it in my locker” is not an excuse.  You will not be permitted to go to your locker once class has started.**</a:t>
            </a:r>
            <a:endParaRPr lang="en-US" dirty="0"/>
          </a:p>
        </p:txBody>
      </p:sp>
      <p:pic>
        <p:nvPicPr>
          <p:cNvPr id="4" name="Picture 2" descr="C:\Program Files\Microsoft Office\MEDIA\CAGCAT10\j0234131.wmf"/>
          <p:cNvPicPr>
            <a:picLocks noChangeAspect="1" noChangeArrowheads="1"/>
          </p:cNvPicPr>
          <p:nvPr/>
        </p:nvPicPr>
        <p:blipFill>
          <a:blip r:embed="rId2" cstate="print"/>
          <a:srcRect/>
          <a:stretch>
            <a:fillRect/>
          </a:stretch>
        </p:blipFill>
        <p:spPr bwMode="auto">
          <a:xfrm>
            <a:off x="6553200" y="2362200"/>
            <a:ext cx="1952531" cy="207626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5-Subject Notebook</a:t>
            </a:r>
            <a:endParaRPr lang="en-US" b="1" u="sng" dirty="0"/>
          </a:p>
        </p:txBody>
      </p:sp>
      <p:sp>
        <p:nvSpPr>
          <p:cNvPr id="3" name="Content Placeholder 2"/>
          <p:cNvSpPr>
            <a:spLocks noGrp="1"/>
          </p:cNvSpPr>
          <p:nvPr>
            <p:ph idx="1"/>
          </p:nvPr>
        </p:nvSpPr>
        <p:spPr/>
        <p:txBody>
          <a:bodyPr/>
          <a:lstStyle/>
          <a:p>
            <a:r>
              <a:rPr lang="en-US" b="1" u="sng" dirty="0" smtClean="0"/>
              <a:t>Sections:</a:t>
            </a:r>
          </a:p>
          <a:p>
            <a:r>
              <a:rPr lang="en-US" dirty="0" smtClean="0"/>
              <a:t>1 = Reading</a:t>
            </a:r>
          </a:p>
          <a:p>
            <a:r>
              <a:rPr lang="en-US" dirty="0" smtClean="0"/>
              <a:t>2 = Reading</a:t>
            </a:r>
          </a:p>
          <a:p>
            <a:r>
              <a:rPr lang="en-US" dirty="0" smtClean="0"/>
              <a:t>3 = Grammar</a:t>
            </a:r>
          </a:p>
          <a:p>
            <a:r>
              <a:rPr lang="en-US" dirty="0" smtClean="0"/>
              <a:t>4 = Writing</a:t>
            </a:r>
          </a:p>
          <a:p>
            <a:r>
              <a:rPr lang="en-US" dirty="0" smtClean="0"/>
              <a:t>5 = Left Blank</a:t>
            </a:r>
          </a:p>
          <a:p>
            <a:r>
              <a:rPr lang="en-US" dirty="0" smtClean="0"/>
              <a:t>**If the order is different in your notebook, this is OKAY.** </a:t>
            </a:r>
            <a:r>
              <a:rPr lang="en-US" dirty="0" smtClean="0">
                <a:sym typeface="Wingdings" pitchFamily="2" charset="2"/>
              </a:rPr>
              <a:t> </a:t>
            </a:r>
          </a:p>
        </p:txBody>
      </p:sp>
      <p:pic>
        <p:nvPicPr>
          <p:cNvPr id="1026" name="Picture 2" descr="https://encrypted-tbn2.gstatic.com/images?q=tbn:ANd9GcTN08B7PrLOi0XILx6v5iOlJvHNMjp95dBXuscL9A6rbvo19TFW8Q"/>
          <p:cNvPicPr>
            <a:picLocks noChangeAspect="1" noChangeArrowheads="1"/>
          </p:cNvPicPr>
          <p:nvPr/>
        </p:nvPicPr>
        <p:blipFill>
          <a:blip r:embed="rId2" cstate="print"/>
          <a:srcRect/>
          <a:stretch>
            <a:fillRect/>
          </a:stretch>
        </p:blipFill>
        <p:spPr bwMode="auto">
          <a:xfrm>
            <a:off x="5943600" y="1524000"/>
            <a:ext cx="2447925" cy="282892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Classroom Procedures</a:t>
            </a:r>
            <a:endParaRPr lang="en-US" b="1" u="sng" dirty="0"/>
          </a:p>
        </p:txBody>
      </p:sp>
      <p:sp>
        <p:nvSpPr>
          <p:cNvPr id="3" name="Content Placeholder 2"/>
          <p:cNvSpPr>
            <a:spLocks noGrp="1"/>
          </p:cNvSpPr>
          <p:nvPr>
            <p:ph idx="1"/>
          </p:nvPr>
        </p:nvSpPr>
        <p:spPr>
          <a:xfrm>
            <a:off x="152400" y="1935480"/>
            <a:ext cx="8229600" cy="4617720"/>
          </a:xfrm>
        </p:spPr>
        <p:txBody>
          <a:bodyPr>
            <a:normAutofit/>
          </a:bodyPr>
          <a:lstStyle/>
          <a:p>
            <a:pPr marL="514350" indent="-514350">
              <a:buNone/>
            </a:pPr>
            <a:r>
              <a:rPr lang="en-US" sz="3200" dirty="0" smtClean="0"/>
              <a:t>Entering the classroom</a:t>
            </a:r>
          </a:p>
          <a:p>
            <a:pPr marL="514350" indent="-514350">
              <a:buNone/>
            </a:pPr>
            <a:r>
              <a:rPr lang="en-US" sz="3200" dirty="0" smtClean="0"/>
              <a:t>	1) Enter the classroom QUIETLY</a:t>
            </a:r>
          </a:p>
          <a:p>
            <a:pPr marL="514350" indent="-514350">
              <a:buNone/>
            </a:pPr>
            <a:r>
              <a:rPr lang="en-US" sz="3200" dirty="0" smtClean="0"/>
              <a:t>	2) Go directly to your desk</a:t>
            </a:r>
          </a:p>
          <a:p>
            <a:pPr marL="514350" indent="-514350">
              <a:buNone/>
            </a:pPr>
            <a:r>
              <a:rPr lang="en-US" sz="3200" dirty="0" smtClean="0"/>
              <a:t>	3) Sharpen pencil if needed (BEFORE the bell rings)</a:t>
            </a:r>
          </a:p>
          <a:p>
            <a:pPr marL="514350" indent="-514350">
              <a:buNone/>
            </a:pPr>
            <a:r>
              <a:rPr lang="en-US" sz="3200" dirty="0" smtClean="0"/>
              <a:t>	4) IMMEDIATELY start working on the class kick-off </a:t>
            </a:r>
          </a:p>
        </p:txBody>
      </p:sp>
      <p:pic>
        <p:nvPicPr>
          <p:cNvPr id="3074" name="Picture 2" descr="C:\Documents and Settings\slightfoot\Local Settings\Temporary Internet Files\Content.IE5\K5PIS85N\MP900430642[1].jpg"/>
          <p:cNvPicPr>
            <a:picLocks noChangeAspect="1" noChangeArrowheads="1"/>
          </p:cNvPicPr>
          <p:nvPr/>
        </p:nvPicPr>
        <p:blipFill>
          <a:blip r:embed="rId2" cstate="print"/>
          <a:srcRect/>
          <a:stretch>
            <a:fillRect/>
          </a:stretch>
        </p:blipFill>
        <p:spPr bwMode="auto">
          <a:xfrm>
            <a:off x="6705600" y="815102"/>
            <a:ext cx="2057400" cy="169949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706112"/>
          </a:xfrm>
        </p:spPr>
        <p:txBody>
          <a:bodyPr>
            <a:normAutofit/>
          </a:bodyPr>
          <a:lstStyle/>
          <a:p>
            <a:pPr algn="ctr"/>
            <a:r>
              <a:rPr lang="en-US" sz="9600" dirty="0" smtClean="0"/>
              <a:t>Now let’s practice…  </a:t>
            </a:r>
            <a:endParaRPr lang="en-US" sz="9600" dirty="0"/>
          </a:p>
        </p:txBody>
      </p:sp>
      <p:sp>
        <p:nvSpPr>
          <p:cNvPr id="3" name="Content Placeholder 2"/>
          <p:cNvSpPr>
            <a:spLocks noGrp="1"/>
          </p:cNvSpPr>
          <p:nvPr>
            <p:ph idx="1"/>
          </p:nvPr>
        </p:nvSpPr>
        <p:spPr>
          <a:xfrm>
            <a:off x="533400" y="-457200"/>
            <a:ext cx="8229600" cy="5562600"/>
          </a:xfrm>
        </p:spPr>
        <p:txBody>
          <a:bodyPr/>
          <a:lstStyle/>
          <a:p>
            <a:pPr>
              <a:buNone/>
            </a:pPr>
            <a:r>
              <a:rPr lang="en-US" dirty="0" smtClean="0">
                <a:sym typeface="Wingdings" pitchFamily="2" charset="2"/>
              </a:rPr>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533</TotalTime>
  <Words>726</Words>
  <Application>Microsoft Office PowerPoint</Application>
  <PresentationFormat>On-screen Show (4:3)</PresentationFormat>
  <Paragraphs>109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6th grade Language Arts</vt:lpstr>
      <vt:lpstr>Welcome!!</vt:lpstr>
      <vt:lpstr>Who is Ms. Yarborough?</vt:lpstr>
      <vt:lpstr>Say hello to Bronx!</vt:lpstr>
      <vt:lpstr>Classroom Expectations</vt:lpstr>
      <vt:lpstr>Being prepared means…</vt:lpstr>
      <vt:lpstr>5-Subject Notebook</vt:lpstr>
      <vt:lpstr>Classroom Procedures</vt:lpstr>
      <vt:lpstr>Now let’s practice…  </vt:lpstr>
      <vt:lpstr>Classroom Procedures</vt:lpstr>
      <vt:lpstr>Classroom Procedures</vt:lpstr>
      <vt:lpstr>Classroom Procedures</vt:lpstr>
      <vt:lpstr>Classroom Procedures</vt:lpstr>
      <vt:lpstr>Classroom Procedures</vt:lpstr>
      <vt:lpstr>Classroom Procedures</vt:lpstr>
      <vt:lpstr>Grading</vt:lpstr>
      <vt:lpstr>How your grade will be divided:</vt:lpstr>
      <vt:lpstr>LATE WORK POLICY</vt:lpstr>
      <vt:lpstr>Where do I turn in late work?</vt:lpstr>
      <vt:lpstr>Thematic Units</vt:lpstr>
      <vt:lpstr>Class Website</vt:lpstr>
      <vt:lpstr>Slide 22</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6th grade Language Arts</dc:title>
  <dc:creator>slightfoot</dc:creator>
  <cp:lastModifiedBy>eyarborough</cp:lastModifiedBy>
  <cp:revision>86</cp:revision>
  <dcterms:created xsi:type="dcterms:W3CDTF">2011-08-22T16:56:16Z</dcterms:created>
  <dcterms:modified xsi:type="dcterms:W3CDTF">2014-09-16T13:00:09Z</dcterms:modified>
</cp:coreProperties>
</file>