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0" r:id="rId2"/>
    <p:sldId id="268" r:id="rId3"/>
    <p:sldId id="261" r:id="rId4"/>
    <p:sldId id="257" r:id="rId5"/>
    <p:sldId id="258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0" autoAdjust="0"/>
  </p:normalViewPr>
  <p:slideViewPr>
    <p:cSldViewPr>
      <p:cViewPr varScale="1">
        <p:scale>
          <a:sx n="64" d="100"/>
          <a:sy n="64" d="100"/>
        </p:scale>
        <p:origin x="-3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7175" y="1295400"/>
            <a:ext cx="7620000" cy="5562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175" y="1295400"/>
            <a:ext cx="1524000" cy="55626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7175" y="457200"/>
            <a:ext cx="7616825" cy="838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03388" y="2349500"/>
            <a:ext cx="7008812" cy="1114425"/>
          </a:xfrm>
          <a:noFill/>
          <a:effectLst>
            <a:outerShdw dist="35921" dir="2700000" algn="ctr" rotWithShape="0">
              <a:schemeClr val="accent1"/>
            </a:outerShdw>
          </a:effectLst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03388" y="3513138"/>
            <a:ext cx="7008812" cy="1068387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40588" y="457200"/>
            <a:ext cx="1903412" cy="538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7175" y="457200"/>
            <a:ext cx="5561013" cy="538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175" y="457200"/>
            <a:ext cx="7616825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7175" y="1484313"/>
            <a:ext cx="3101975" cy="4357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781550" y="1484313"/>
            <a:ext cx="3103563" cy="4357687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175" y="457200"/>
            <a:ext cx="7616825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527175" y="1484313"/>
            <a:ext cx="3101975" cy="4357687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1550" y="1484313"/>
            <a:ext cx="3103563" cy="4357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7175" y="457200"/>
            <a:ext cx="7616825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7175" y="1484313"/>
            <a:ext cx="3101975" cy="4357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81550" y="1484313"/>
            <a:ext cx="3103563" cy="4357687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7175" y="1484313"/>
            <a:ext cx="3101975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1550" y="1484313"/>
            <a:ext cx="3103563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02013" y="6308725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69013" y="6308725"/>
            <a:ext cx="2895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7175" y="1484313"/>
            <a:ext cx="6357938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3175" y="1295400"/>
            <a:ext cx="1524000" cy="55626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527175" y="457200"/>
            <a:ext cx="7616825" cy="838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Bob\SpCom332\332%20Spring%202009\Bush%20&amp;%20Propaganda.wm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dirty="0" smtClean="0"/>
              <a:t>PROPAGANDA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versus persuasion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glittering generalities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7175" y="1484313"/>
            <a:ext cx="5748338" cy="4357687"/>
          </a:xfrm>
        </p:spPr>
        <p:txBody>
          <a:bodyPr/>
          <a:lstStyle/>
          <a:p>
            <a:pPr eaLnBrk="1" hangingPunct="1"/>
            <a:r>
              <a:rPr lang="en-US" sz="2000" smtClean="0"/>
              <a:t>Using virtuous words; democracy, freedom, justice, patriotism, family values, motherhood, progress</a:t>
            </a:r>
          </a:p>
          <a:p>
            <a:pPr eaLnBrk="1" hangingPunct="1"/>
            <a:r>
              <a:rPr lang="en-US" sz="2000" smtClean="0"/>
              <a:t>Embracing values at a high level of abstraction</a:t>
            </a:r>
          </a:p>
          <a:p>
            <a:pPr lvl="1" eaLnBrk="1" hangingPunct="1"/>
            <a:r>
              <a:rPr lang="en-US" sz="2000" smtClean="0"/>
              <a:t>“change”</a:t>
            </a:r>
          </a:p>
          <a:p>
            <a:pPr lvl="1" eaLnBrk="1" hangingPunct="1"/>
            <a:r>
              <a:rPr lang="en-US" sz="2000" smtClean="0"/>
              <a:t>“green”</a:t>
            </a:r>
          </a:p>
          <a:p>
            <a:pPr lvl="1" eaLnBrk="1" hangingPunct="1"/>
            <a:r>
              <a:rPr lang="en-US" sz="2000" smtClean="0"/>
              <a:t>“reform”</a:t>
            </a:r>
          </a:p>
          <a:p>
            <a:pPr eaLnBrk="1" hangingPunct="1"/>
            <a:r>
              <a:rPr lang="en-US" sz="2000" smtClean="0"/>
              <a:t>“patriotism is always more than just loyalty to a place on a map or a certain kind of people. Instead, it is also loyalty to America’s ideals – ideals for which anyone can sacrifice, or defend, or give their last full measure of devotion.” Barack Obama, June 30, 2008</a:t>
            </a: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name calling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Ad hominem attacks</a:t>
            </a:r>
          </a:p>
          <a:p>
            <a:pPr eaLnBrk="1" hangingPunct="1"/>
            <a:r>
              <a:rPr lang="en-US" sz="2000" smtClean="0"/>
              <a:t>tree-hugging liberals, right-wing zealots, femi-nazis, bureaucrats</a:t>
            </a:r>
          </a:p>
          <a:p>
            <a:pPr eaLnBrk="1" hangingPunct="1"/>
            <a:r>
              <a:rPr lang="en-US" sz="2000" smtClean="0"/>
              <a:t>Barack Obama “palls around with terrorists.”</a:t>
            </a:r>
          </a:p>
          <a:p>
            <a:pPr eaLnBrk="1" hangingPunct="1"/>
            <a:r>
              <a:rPr lang="en-US" sz="2000" smtClean="0"/>
              <a:t>“Despite the hysterics of a few pseudo-scientists, there is no reason to believe in global warming” Rush Limbaugh, </a:t>
            </a:r>
            <a:r>
              <a:rPr lang="en-US" sz="2000" i="1" smtClean="0"/>
              <a:t>See I told You So</a:t>
            </a:r>
            <a:r>
              <a:rPr lang="en-US" sz="2000" smtClean="0"/>
              <a:t> (1993)</a:t>
            </a:r>
          </a:p>
          <a:p>
            <a:pPr eaLnBrk="1" hangingPunct="1"/>
            <a:endParaRPr lang="en-US" sz="2000" i="1" smtClean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propaganda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“Propaganda is the deliberate, systematic attempt to shape perceptions, manipulate thoughts, and direct behavior to achieve a response that furthers the desired intent of the propagandist.”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—</a:t>
            </a:r>
            <a:r>
              <a:rPr lang="en-US" sz="2000" i="1" smtClean="0"/>
              <a:t>Jowett &amp; O'Donnell, Propaganda and Persuasion</a:t>
            </a:r>
          </a:p>
        </p:txBody>
      </p:sp>
      <p:pic>
        <p:nvPicPr>
          <p:cNvPr id="32779" name="Bush &amp; Propaganda.wmv">
            <a:hlinkClick r:id="" action="ppaction://media"/>
          </p:cNvPr>
          <p:cNvPicPr>
            <a:picLocks noGrp="1" noRot="1" noChangeAspect="1" noChangeArrowheads="1"/>
          </p:cNvPicPr>
          <p:nvPr>
            <p:ph type="media" sz="half" idx="2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00600" y="1600200"/>
            <a:ext cx="4038600" cy="306705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7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7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2779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Government propaganda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124" name="Picture 5" descr="someonetalked-1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2950" y="1519238"/>
            <a:ext cx="2101850" cy="274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6" descr="Mao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286250"/>
            <a:ext cx="35052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8" descr="Ogiz-Izogiz  poster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4516438"/>
            <a:ext cx="2743200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0" descr="WWII%20Ride%20With%20Hitl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6550" y="1373188"/>
            <a:ext cx="2127250" cy="274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5438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Five characteristics of propaganda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1295400"/>
            <a:ext cx="3092450" cy="43576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Propaganda is in the eye of the beholder.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“I’m persuading.  The other guy is using propaganda.”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cs typeface="Times New Roman" pitchFamily="18" charset="0"/>
              </a:rPr>
              <a:t>Propaganda has a strong ideological intent.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cs typeface="Times New Roman" pitchFamily="18" charset="0"/>
              </a:rPr>
              <a:t>example: PETA, Queer Nation, or the Army of God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cs typeface="Times New Roman" pitchFamily="18" charset="0"/>
              </a:rPr>
              <a:t>Propaganda is institutional in nature.  It is practiced by organized groups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cs typeface="Times New Roman" pitchFamily="18" charset="0"/>
              </a:rPr>
              <a:t>governments, corporations, social movements, special interests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62500" y="1295400"/>
            <a:ext cx="2857500" cy="4830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Propaganda relies on mass persuasion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television, radio, Internet, billboards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cs typeface="Times New Roman" pitchFamily="18" charset="0"/>
              </a:rPr>
              <a:t>Propaganda tends to rely on ethically suspect methods of influence.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>
                <a:cs typeface="Times New Roman" pitchFamily="18" charset="0"/>
              </a:rPr>
              <a:t>deception, distortion, misrepresentation, or suppression of information.  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3914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Common propaganda techniques</a:t>
            </a: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143000"/>
            <a:ext cx="3484563" cy="43576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i="1" smtClean="0">
                <a:cs typeface="Times New Roman" pitchFamily="18" charset="0"/>
              </a:rPr>
              <a:t>plain folks appeal</a:t>
            </a:r>
            <a:r>
              <a:rPr lang="en-US" sz="2000" smtClean="0">
                <a:cs typeface="Times New Roman" pitchFamily="18" charset="0"/>
              </a:rPr>
              <a:t> (“I’m one of you”)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smtClean="0">
                <a:cs typeface="Times New Roman" pitchFamily="18" charset="0"/>
              </a:rPr>
              <a:t>testimonials</a:t>
            </a:r>
            <a:r>
              <a:rPr lang="en-US" sz="2000" smtClean="0">
                <a:cs typeface="Times New Roman" pitchFamily="18" charset="0"/>
              </a:rPr>
              <a:t> (“I saw the aliens, sure as I’m standing here”)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smtClean="0">
                <a:cs typeface="Times New Roman" pitchFamily="18" charset="0"/>
              </a:rPr>
              <a:t>bandwagon effect </a:t>
            </a:r>
            <a:r>
              <a:rPr lang="en-US" sz="2000" smtClean="0">
                <a:cs typeface="Times New Roman" pitchFamily="18" charset="0"/>
              </a:rPr>
              <a:t>(everybody’s doing it)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smtClean="0">
                <a:cs typeface="Times New Roman" pitchFamily="18" charset="0"/>
              </a:rPr>
              <a:t>card-stacking</a:t>
            </a:r>
            <a:r>
              <a:rPr lang="en-US" sz="2000" smtClean="0">
                <a:cs typeface="Times New Roman" pitchFamily="18" charset="0"/>
              </a:rPr>
              <a:t> (presenting only one side of the story)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smtClean="0">
                <a:cs typeface="Times New Roman" pitchFamily="18" charset="0"/>
              </a:rPr>
              <a:t>transfer</a:t>
            </a:r>
            <a:r>
              <a:rPr lang="en-US" sz="2000" smtClean="0">
                <a:cs typeface="Times New Roman" pitchFamily="18" charset="0"/>
              </a:rPr>
              <a:t> (positive or negative associations, such as guilt by association)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smtClean="0">
                <a:cs typeface="Times New Roman" pitchFamily="18" charset="0"/>
              </a:rPr>
              <a:t>glittering generalities</a:t>
            </a:r>
            <a:r>
              <a:rPr lang="en-US" sz="2000" smtClean="0">
                <a:cs typeface="Times New Roman" pitchFamily="18" charset="0"/>
              </a:rPr>
              <a:t> (idealistic or loaded language, such as “freedom” “empowering,” “family values”)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smtClean="0">
                <a:cs typeface="Times New Roman" pitchFamily="18" charset="0"/>
              </a:rPr>
              <a:t>name calling </a:t>
            </a:r>
            <a:r>
              <a:rPr lang="en-US" sz="2000" smtClean="0">
                <a:cs typeface="Times New Roman" pitchFamily="18" charset="0"/>
              </a:rPr>
              <a:t>(“racist,” “tree hugger,” “femi-nazi”) 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  <p:pic>
        <p:nvPicPr>
          <p:cNvPr id="7172" name="Picture 7" descr="Fox sought to halt distribution of author-comedian Al Franken's book.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28800" y="1295400"/>
            <a:ext cx="1489075" cy="2247900"/>
          </a:xfrm>
          <a:noFill/>
        </p:spPr>
      </p:pic>
      <p:pic>
        <p:nvPicPr>
          <p:cNvPr id="7173" name="Picture 8" descr="14000541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3733800"/>
            <a:ext cx="14541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plain folks appeal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7175" y="1484313"/>
            <a:ext cx="5313363" cy="4357687"/>
          </a:xfrm>
        </p:spPr>
        <p:txBody>
          <a:bodyPr/>
          <a:lstStyle/>
          <a:p>
            <a:pPr eaLnBrk="1" hangingPunct="1"/>
            <a:r>
              <a:rPr lang="en-US" sz="2000" smtClean="0"/>
              <a:t>Based on the “common man,” “person on the street” or the “little guy”</a:t>
            </a:r>
          </a:p>
          <a:p>
            <a:pPr eaLnBrk="1" hangingPunct="1"/>
            <a:r>
              <a:rPr lang="en-US" sz="2000" smtClean="0"/>
              <a:t>A politician calls himself a “populist” or “man of the people”</a:t>
            </a:r>
          </a:p>
          <a:p>
            <a:pPr eaLnBrk="1" hangingPunct="1"/>
            <a:r>
              <a:rPr lang="en-US" sz="2000" smtClean="0"/>
              <a:t>“In this time of change, government must take the side of working families.” (George Bush, address at the Republican National Convention, Sept. 3, 2004.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testimonials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295400"/>
            <a:ext cx="3962400" cy="5029200"/>
          </a:xfrm>
        </p:spPr>
        <p:txBody>
          <a:bodyPr/>
          <a:lstStyle/>
          <a:p>
            <a:pPr eaLnBrk="1" hangingPunct="1"/>
            <a:r>
              <a:rPr lang="en-US" sz="2000" smtClean="0"/>
              <a:t>Anecdotal evidence for diet pills, herbal remedies, new-age crystals, etc.</a:t>
            </a:r>
          </a:p>
          <a:p>
            <a:pPr eaLnBrk="1" hangingPunct="1"/>
            <a:r>
              <a:rPr lang="en-US" sz="2000" smtClean="0"/>
              <a:t>Anecdotal evidence of alien abductions, psychic phenomena</a:t>
            </a:r>
          </a:p>
          <a:p>
            <a:pPr eaLnBrk="1" hangingPunct="1"/>
            <a:r>
              <a:rPr lang="en-US" sz="2000" smtClean="0"/>
              <a:t>“I saw what looked to be a hairy human figure, about 6-6 1/2' tall, running behind my bike. Scared the crap out of me, so I hit the throttle and did what I could to get out of there.” (from the </a:t>
            </a:r>
            <a:r>
              <a:rPr lang="en-US" sz="2000" i="1" smtClean="0"/>
              <a:t>Bigfoot Field Researchers Organizations Website, report # 13424</a:t>
            </a:r>
          </a:p>
        </p:txBody>
      </p:sp>
      <p:pic>
        <p:nvPicPr>
          <p:cNvPr id="9220" name="Picture 9" descr="jared_fogle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77000" y="1905000"/>
            <a:ext cx="1905000" cy="1905000"/>
          </a:xfrm>
        </p:spPr>
      </p:pic>
      <p:sp>
        <p:nvSpPr>
          <p:cNvPr id="9221" name="Text Box 10"/>
          <p:cNvSpPr txBox="1">
            <a:spLocks noChangeArrowheads="1"/>
          </p:cNvSpPr>
          <p:nvPr/>
        </p:nvSpPr>
        <p:spPr bwMode="auto">
          <a:xfrm>
            <a:off x="6400800" y="3810000"/>
            <a:ext cx="20558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b="0"/>
              <a:t>Jarod Fogle for Subway</a:t>
            </a: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bandwagon effect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7175" y="1484313"/>
            <a:ext cx="5573713" cy="4357687"/>
          </a:xfrm>
        </p:spPr>
        <p:txBody>
          <a:bodyPr/>
          <a:lstStyle/>
          <a:p>
            <a:pPr eaLnBrk="1" hangingPunct="1"/>
            <a:r>
              <a:rPr lang="en-US" sz="2000" smtClean="0"/>
              <a:t>a “herd” mentality, following the crowd, or “counting heads”</a:t>
            </a:r>
          </a:p>
          <a:p>
            <a:pPr eaLnBrk="1" hangingPunct="1"/>
            <a:r>
              <a:rPr lang="en-US" sz="2000" smtClean="0"/>
              <a:t>An employee caught pilfering says, “everyone else does it.”</a:t>
            </a:r>
          </a:p>
          <a:p>
            <a:pPr eaLnBrk="1" hangingPunct="1"/>
            <a:r>
              <a:rPr lang="en-US" sz="2000" smtClean="0"/>
              <a:t>“A majority of Americans - 57% - say they believe in psychic phenomena such as ESP, telepathy or experiences that can’t be explained by normal means.” (CBS poll, April 28, 2002)</a:t>
            </a:r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/>
            <a:endParaRPr lang="en-US" sz="1600" smtClean="0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transfer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1484313"/>
            <a:ext cx="3733800" cy="4357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Projecting good or bad qualities from one person or group onto another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The positive or negative association will “rub off” on the other person or group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Politicians posing next to the flag, with troops, with veterans to appear patriotic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An ad for a dietary supplement features a researcher in a white lab coat with a clip board to make the product appear more scientific</a:t>
            </a:r>
          </a:p>
        </p:txBody>
      </p:sp>
      <p:pic>
        <p:nvPicPr>
          <p:cNvPr id="11268" name="Picture 6" descr="bush-flight-suit-tasty-lip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43600" y="1981200"/>
            <a:ext cx="2482850" cy="3375025"/>
          </a:xfrm>
        </p:spPr>
      </p:pic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PowerPoint Template orange 2">
  <a:themeElements>
    <a:clrScheme name="PowerPoint Template orange 2 3">
      <a:dk1>
        <a:srgbClr val="000000"/>
      </a:dk1>
      <a:lt1>
        <a:srgbClr val="FFDBA6"/>
      </a:lt1>
      <a:dk2>
        <a:srgbClr val="000000"/>
      </a:dk2>
      <a:lt2>
        <a:srgbClr val="FFAC31"/>
      </a:lt2>
      <a:accent1>
        <a:srgbClr val="FF9900"/>
      </a:accent1>
      <a:accent2>
        <a:srgbClr val="FFCC80"/>
      </a:accent2>
      <a:accent3>
        <a:srgbClr val="FFEAD0"/>
      </a:accent3>
      <a:accent4>
        <a:srgbClr val="000000"/>
      </a:accent4>
      <a:accent5>
        <a:srgbClr val="FFCAAA"/>
      </a:accent5>
      <a:accent6>
        <a:srgbClr val="E7B973"/>
      </a:accent6>
      <a:hlink>
        <a:srgbClr val="E68A00"/>
      </a:hlink>
      <a:folHlink>
        <a:srgbClr val="FF6600"/>
      </a:folHlink>
    </a:clrScheme>
    <a:fontScheme name="PowerPoint Template orange 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owerPoint Template orange 2 1">
        <a:dk1>
          <a:srgbClr val="005A58"/>
        </a:dk1>
        <a:lt1>
          <a:srgbClr val="FFFFFF"/>
        </a:lt1>
        <a:dk2>
          <a:srgbClr val="008080"/>
        </a:dk2>
        <a:lt2>
          <a:srgbClr val="FFFFCC"/>
        </a:lt2>
        <a:accent1>
          <a:srgbClr val="006462"/>
        </a:accent1>
        <a:accent2>
          <a:srgbClr val="008080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orange 2 2">
        <a:dk1>
          <a:srgbClr val="342F61"/>
        </a:dk1>
        <a:lt1>
          <a:srgbClr val="FFFFFF"/>
        </a:lt1>
        <a:dk2>
          <a:srgbClr val="8794D5"/>
        </a:dk2>
        <a:lt2>
          <a:srgbClr val="FFFFFF"/>
        </a:lt2>
        <a:accent1>
          <a:srgbClr val="504D80"/>
        </a:accent1>
        <a:accent2>
          <a:srgbClr val="9791CA"/>
        </a:accent2>
        <a:accent3>
          <a:srgbClr val="C3C8E7"/>
        </a:accent3>
        <a:accent4>
          <a:srgbClr val="DADADA"/>
        </a:accent4>
        <a:accent5>
          <a:srgbClr val="B3B2C0"/>
        </a:accent5>
        <a:accent6>
          <a:srgbClr val="8883B7"/>
        </a:accent6>
        <a:hlink>
          <a:srgbClr val="322D5A"/>
        </a:hlink>
        <a:folHlink>
          <a:srgbClr val="544C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orange 2 3">
        <a:dk1>
          <a:srgbClr val="000000"/>
        </a:dk1>
        <a:lt1>
          <a:srgbClr val="FFDBA6"/>
        </a:lt1>
        <a:dk2>
          <a:srgbClr val="000000"/>
        </a:dk2>
        <a:lt2>
          <a:srgbClr val="FFAC31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E68A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orange 2 4">
        <a:dk1>
          <a:srgbClr val="66CCCC"/>
        </a:dk1>
        <a:lt1>
          <a:srgbClr val="FFFFFF"/>
        </a:lt1>
        <a:dk2>
          <a:srgbClr val="2E6B6B"/>
        </a:dk2>
        <a:lt2>
          <a:srgbClr val="2E6B6B"/>
        </a:lt2>
        <a:accent1>
          <a:srgbClr val="45A3A1"/>
        </a:accent1>
        <a:accent2>
          <a:srgbClr val="9ADEDC"/>
        </a:accent2>
        <a:accent3>
          <a:srgbClr val="ADBABA"/>
        </a:accent3>
        <a:accent4>
          <a:srgbClr val="DADADA"/>
        </a:accent4>
        <a:accent5>
          <a:srgbClr val="B0CECD"/>
        </a:accent5>
        <a:accent6>
          <a:srgbClr val="8BC9C7"/>
        </a:accent6>
        <a:hlink>
          <a:srgbClr val="B3E6E6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orange 2 5">
        <a:dk1>
          <a:srgbClr val="B3CCE6"/>
        </a:dk1>
        <a:lt1>
          <a:srgbClr val="FFFFFF"/>
        </a:lt1>
        <a:dk2>
          <a:srgbClr val="6698CC"/>
        </a:dk2>
        <a:lt2>
          <a:srgbClr val="FFFFFF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DADADA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orange 2 6">
        <a:dk1>
          <a:srgbClr val="496B2E"/>
        </a:dk1>
        <a:lt1>
          <a:srgbClr val="CCE3B5"/>
        </a:lt1>
        <a:dk2>
          <a:srgbClr val="619933"/>
        </a:dk2>
        <a:lt2>
          <a:srgbClr val="F2F8ED"/>
        </a:lt2>
        <a:accent1>
          <a:srgbClr val="92CC66"/>
        </a:accent1>
        <a:accent2>
          <a:srgbClr val="FFFFFF"/>
        </a:accent2>
        <a:accent3>
          <a:srgbClr val="E2EFD7"/>
        </a:accent3>
        <a:accent4>
          <a:srgbClr val="3D5A26"/>
        </a:accent4>
        <a:accent5>
          <a:srgbClr val="C7E2B8"/>
        </a:accent5>
        <a:accent6>
          <a:srgbClr val="E7E7E7"/>
        </a:accent6>
        <a:hlink>
          <a:srgbClr val="48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orange 2</Template>
  <TotalTime>380</TotalTime>
  <Words>667</Words>
  <Application>Microsoft Office PowerPoint</Application>
  <PresentationFormat>On-screen Show (4:3)</PresentationFormat>
  <Paragraphs>55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PowerPoint Template orange 2</vt:lpstr>
      <vt:lpstr>PROPAGANDA</vt:lpstr>
      <vt:lpstr>What is propaganda</vt:lpstr>
      <vt:lpstr>Government propaganda</vt:lpstr>
      <vt:lpstr>Five characteristics of propaganda</vt:lpstr>
      <vt:lpstr>Common propaganda techniques</vt:lpstr>
      <vt:lpstr>plain folks appeal</vt:lpstr>
      <vt:lpstr>testimonials</vt:lpstr>
      <vt:lpstr>bandwagon effect</vt:lpstr>
      <vt:lpstr>transfer</vt:lpstr>
      <vt:lpstr>glittering generalities</vt:lpstr>
      <vt:lpstr>name calling</vt:lpstr>
    </vt:vector>
  </TitlesOfParts>
  <Company>Cal State Fullerton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Propaganda PPT</dc:title>
  <dc:creator>rgass</dc:creator>
  <cp:lastModifiedBy>eyarborough</cp:lastModifiedBy>
  <cp:revision>16</cp:revision>
  <dcterms:created xsi:type="dcterms:W3CDTF">2006-02-01T21:28:39Z</dcterms:created>
  <dcterms:modified xsi:type="dcterms:W3CDTF">2013-03-07T18:24:16Z</dcterms:modified>
</cp:coreProperties>
</file>