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8" r:id="rId5"/>
    <p:sldId id="259" r:id="rId6"/>
    <p:sldId id="260" r:id="rId7"/>
    <p:sldId id="261" r:id="rId8"/>
    <p:sldId id="262" r:id="rId9"/>
    <p:sldId id="263"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1D3191A-0CB0-49A9-88AE-403BFE3E2D7F}" type="datetimeFigureOut">
              <a:rPr lang="en-US" smtClean="0"/>
              <a:pPr/>
              <a:t>1/6/2015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DF0BA08-8725-41A5-BF98-DDB8A89E757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DF0BA08-8725-41A5-BF98-DDB8A89E757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DF0BA08-8725-41A5-BF98-DDB8A89E7578}"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DF0BA08-8725-41A5-BF98-DDB8A89E7578}"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1D3191A-0CB0-49A9-88AE-403BFE3E2D7F}" type="datetimeFigureOut">
              <a:rPr lang="en-US" smtClean="0"/>
              <a:pPr/>
              <a:t>1/6/2015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DF0BA08-8725-41A5-BF98-DDB8A89E75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D3191A-0CB0-49A9-88AE-403BFE3E2D7F}" type="datetimeFigureOut">
              <a:rPr lang="en-US" smtClean="0"/>
              <a:pPr/>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0BA08-8725-41A5-BF98-DDB8A89E7578}"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1D3191A-0CB0-49A9-88AE-403BFE3E2D7F}" type="datetimeFigureOut">
              <a:rPr lang="en-US" smtClean="0"/>
              <a:pPr/>
              <a:t>1/6/2015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DF0BA08-8725-41A5-BF98-DDB8A89E7578}"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DF0BA08-8725-41A5-BF98-DDB8A89E75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DF0BA08-8725-41A5-BF98-DDB8A89E75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0BA08-8725-41A5-BF98-DDB8A89E7578}"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0BA08-8725-41A5-BF98-DDB8A89E75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D3191A-0CB0-49A9-88AE-403BFE3E2D7F}" type="datetimeFigureOut">
              <a:rPr lang="en-US" smtClean="0"/>
              <a:pPr/>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DF0BA08-8725-41A5-BF98-DDB8A89E75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algn="ctr" defTabSz="914400" rtl="0" eaLnBrk="1" latinLnBrk="0" hangingPunct="1">
              <a:spcBef>
                <a:spcPct val="0"/>
              </a:spcBef>
              <a:buNone/>
            </a:pPr>
            <a:r>
              <a:rPr lang="en-US" sz="4400" kern="1200" smtClean="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1D3191A-0CB0-49A9-88AE-403BFE3E2D7F}" type="datetimeFigureOut">
              <a:rPr lang="en-US" smtClean="0"/>
              <a:pPr/>
              <a:t>1/6/2015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DF0BA08-8725-41A5-BF98-DDB8A89E757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Figurative Language and Connotation Review </a:t>
            </a:r>
            <a:endParaRPr lang="en-US" dirty="0"/>
          </a:p>
        </p:txBody>
      </p:sp>
      <p:sp>
        <p:nvSpPr>
          <p:cNvPr id="3" name="Subtitle 2"/>
          <p:cNvSpPr>
            <a:spLocks noGrp="1"/>
          </p:cNvSpPr>
          <p:nvPr>
            <p:ph type="subTitle" idx="1"/>
          </p:nvPr>
        </p:nvSpPr>
        <p:spPr>
          <a:xfrm>
            <a:off x="457200" y="2971800"/>
            <a:ext cx="8062912" cy="1752600"/>
          </a:xfrm>
        </p:spPr>
        <p:txBody>
          <a:bodyPr/>
          <a:lstStyle/>
          <a:p>
            <a:pPr algn="ctr"/>
            <a:r>
              <a:rPr lang="en-US" b="1" dirty="0" smtClean="0">
                <a:latin typeface="Algerian" pitchFamily="82" charset="0"/>
              </a:rPr>
              <a:t>"You can never cross the ocean until you have the courage to lose sight of the shore"</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753AFCA8-7FAE-CD47-8D29-D734FE534308</a:t>
            </a:r>
            <a:endParaRPr lang="en-US"/>
          </a:p>
        </p:txBody>
      </p:sp>
      <p:pic>
        <p:nvPicPr>
          <p:cNvPr id="4" name="iIcon" descr="rad1D36D.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fontScale="55000" lnSpcReduction="20000"/>
          </a:bodyPr>
          <a:lstStyle/>
          <a:p>
            <a:pPr algn="ctr">
              <a:spcBef>
                <a:spcPct val="0"/>
              </a:spcBef>
            </a:pPr>
            <a:r>
              <a:rPr lang="en-US" sz="4400" dirty="0" smtClean="0">
                <a:solidFill>
                  <a:schemeClr val="tx1"/>
                </a:solidFill>
                <a:latin typeface="+mj-lt"/>
                <a:ea typeface="+mj-ea"/>
                <a:cs typeface="+mj-cs"/>
              </a:rPr>
              <a:t>The highlighted portions of the following passage from MLK's speech represent which of the following types of figurative language?</a:t>
            </a:r>
          </a:p>
          <a:p>
            <a:pPr algn="ctr">
              <a:spcBef>
                <a:spcPct val="0"/>
              </a:spcBef>
            </a:pPr>
            <a:endParaRPr lang="en-US" sz="4400" dirty="0" smtClean="0">
              <a:solidFill>
                <a:schemeClr val="tx1"/>
              </a:solidFill>
              <a:latin typeface="+mj-lt"/>
              <a:ea typeface="+mj-ea"/>
              <a:cs typeface="+mj-cs"/>
            </a:endParaRPr>
          </a:p>
          <a:p>
            <a:pPr algn="ctr">
              <a:spcBef>
                <a:spcPct val="0"/>
              </a:spcBef>
            </a:pPr>
            <a:r>
              <a:rPr lang="en-US" sz="4400" dirty="0" smtClean="0">
                <a:solidFill>
                  <a:schemeClr val="tx1"/>
                </a:solidFill>
                <a:latin typeface="+mj-lt"/>
                <a:ea typeface="+mj-ea"/>
                <a:cs typeface="+mj-cs"/>
              </a:rPr>
              <a:t>"Now is the time to rise from the </a:t>
            </a:r>
            <a:r>
              <a:rPr lang="en-US" sz="4400" dirty="0" smtClean="0">
                <a:solidFill>
                  <a:srgbClr val="FF0000"/>
                </a:solidFill>
                <a:latin typeface="+mj-lt"/>
                <a:ea typeface="+mj-ea"/>
                <a:cs typeface="+mj-cs"/>
              </a:rPr>
              <a:t>dark and desolate valley </a:t>
            </a:r>
            <a:r>
              <a:rPr lang="en-US" sz="4400" dirty="0" smtClean="0">
                <a:solidFill>
                  <a:schemeClr val="tx1"/>
                </a:solidFill>
                <a:latin typeface="+mj-lt"/>
                <a:ea typeface="+mj-ea"/>
                <a:cs typeface="+mj-cs"/>
              </a:rPr>
              <a:t>of segregation to the </a:t>
            </a:r>
            <a:r>
              <a:rPr lang="en-US" sz="4400" dirty="0" smtClean="0">
                <a:solidFill>
                  <a:srgbClr val="FF0000"/>
                </a:solidFill>
                <a:latin typeface="+mj-lt"/>
                <a:ea typeface="+mj-ea"/>
                <a:cs typeface="+mj-cs"/>
              </a:rPr>
              <a:t>sunlit path </a:t>
            </a:r>
            <a:r>
              <a:rPr lang="en-US" sz="4400" dirty="0" smtClean="0">
                <a:solidFill>
                  <a:schemeClr val="tx1"/>
                </a:solidFill>
                <a:latin typeface="+mj-lt"/>
                <a:ea typeface="+mj-ea"/>
                <a:cs typeface="+mj-cs"/>
              </a:rPr>
              <a:t>of racial justice.  Now is the time to lift our nation from the </a:t>
            </a:r>
            <a:r>
              <a:rPr lang="en-US" sz="4400" dirty="0" smtClean="0">
                <a:solidFill>
                  <a:srgbClr val="FF0000"/>
                </a:solidFill>
                <a:latin typeface="+mj-lt"/>
                <a:ea typeface="+mj-ea"/>
                <a:cs typeface="+mj-cs"/>
              </a:rPr>
              <a:t>quick sands </a:t>
            </a:r>
            <a:r>
              <a:rPr lang="en-US" sz="4400" dirty="0" smtClean="0">
                <a:solidFill>
                  <a:schemeClr val="tx1"/>
                </a:solidFill>
                <a:latin typeface="+mj-lt"/>
                <a:ea typeface="+mj-ea"/>
                <a:cs typeface="+mj-cs"/>
              </a:rPr>
              <a:t>of racial injustice to the </a:t>
            </a:r>
            <a:r>
              <a:rPr lang="en-US" sz="4400" dirty="0" smtClean="0">
                <a:solidFill>
                  <a:srgbClr val="FF0000"/>
                </a:solidFill>
                <a:latin typeface="+mj-lt"/>
                <a:ea typeface="+mj-ea"/>
                <a:cs typeface="+mj-cs"/>
              </a:rPr>
              <a:t>solid rock </a:t>
            </a:r>
            <a:r>
              <a:rPr lang="en-US" sz="4400" dirty="0" smtClean="0">
                <a:solidFill>
                  <a:schemeClr val="tx1"/>
                </a:solidFill>
                <a:latin typeface="+mj-lt"/>
                <a:ea typeface="+mj-ea"/>
                <a:cs typeface="+mj-cs"/>
              </a:rPr>
              <a:t>of brotherhood.  Now is the time to make justice a reality for all of God's children." </a:t>
            </a:r>
          </a:p>
        </p:txBody>
      </p:sp>
      <p:sp>
        <p:nvSpPr>
          <p:cNvPr id="7" name="AShape"/>
          <p:cNvSpPr/>
          <p:nvPr/>
        </p:nvSpPr>
        <p:spPr>
          <a:xfrm>
            <a:off x="127000" y="31115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A.) Allusion</a:t>
            </a:r>
          </a:p>
        </p:txBody>
      </p:sp>
      <p:sp>
        <p:nvSpPr>
          <p:cNvPr id="8" name="BShape" descr="!"/>
          <p:cNvSpPr/>
          <p:nvPr/>
        </p:nvSpPr>
        <p:spPr>
          <a:xfrm>
            <a:off x="127000" y="38354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B.) Metaphor</a:t>
            </a:r>
          </a:p>
        </p:txBody>
      </p:sp>
      <p:sp>
        <p:nvSpPr>
          <p:cNvPr id="9" name="CShape"/>
          <p:cNvSpPr/>
          <p:nvPr/>
        </p:nvSpPr>
        <p:spPr>
          <a:xfrm>
            <a:off x="127000" y="45593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C.) Repetition (Anaphora)</a:t>
            </a:r>
          </a:p>
        </p:txBody>
      </p:sp>
      <p:sp>
        <p:nvSpPr>
          <p:cNvPr id="10" name="DShape"/>
          <p:cNvSpPr/>
          <p:nvPr/>
        </p:nvSpPr>
        <p:spPr>
          <a:xfrm>
            <a:off x="127000" y="52832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D.) Simile</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DD5F21D7-4556-FB46-BDFA-5A3C672B3ABA</a:t>
            </a:r>
            <a:endParaRPr lang="en-US"/>
          </a:p>
        </p:txBody>
      </p:sp>
      <p:pic>
        <p:nvPicPr>
          <p:cNvPr id="4" name="iIcon" descr="rad70A8A.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fontScale="92500" lnSpcReduction="20000"/>
          </a:bodyPr>
          <a:lstStyle/>
          <a:p>
            <a:pPr algn="ctr">
              <a:spcBef>
                <a:spcPct val="0"/>
              </a:spcBef>
            </a:pPr>
            <a:r>
              <a:rPr lang="en-US" sz="4400" smtClean="0">
                <a:solidFill>
                  <a:schemeClr val="tx1"/>
                </a:solidFill>
                <a:latin typeface="+mj-lt"/>
                <a:ea typeface="+mj-ea"/>
                <a:cs typeface="+mj-cs"/>
              </a:rPr>
              <a:t>Which statement from the MLK speech best supports the author's argument that America must no longer accept racial inequality or racial injustice?</a:t>
            </a:r>
          </a:p>
        </p:txBody>
      </p:sp>
      <p:sp>
        <p:nvSpPr>
          <p:cNvPr id="7" name="AShape"/>
          <p:cNvSpPr/>
          <p:nvPr/>
        </p:nvSpPr>
        <p:spPr>
          <a:xfrm>
            <a:off x="127000" y="3111500"/>
            <a:ext cx="8890000" cy="711200"/>
          </a:xfrm>
          <a:prstGeom prst="rect">
            <a:avLst/>
          </a:prstGeom>
        </p:spPr>
        <p:txBody>
          <a:bodyPr vert="horz" lIns="91440" tIns="45720" rIns="91440" bIns="45720" rtlCol="0">
            <a:normAutofit fontScale="55000" lnSpcReduction="20000"/>
          </a:bodyPr>
          <a:lstStyle/>
          <a:p>
            <a:pPr>
              <a:spcBef>
                <a:spcPct val="20000"/>
              </a:spcBef>
              <a:buFont typeface="Arial" pitchFamily="34" charset="0"/>
            </a:pPr>
            <a:r>
              <a:rPr lang="en-US" sz="3200" smtClean="0">
                <a:solidFill>
                  <a:schemeClr val="tx1"/>
                </a:solidFill>
              </a:rPr>
              <a:t>A.) "This momentous decree came as a great beacon light of hope to millions of Negro slaves who had been seared in the flames of withering injustice.</a:t>
            </a:r>
          </a:p>
        </p:txBody>
      </p:sp>
      <p:sp>
        <p:nvSpPr>
          <p:cNvPr id="8" name="BShape" descr="!"/>
          <p:cNvSpPr/>
          <p:nvPr/>
        </p:nvSpPr>
        <p:spPr>
          <a:xfrm>
            <a:off x="127000" y="3835400"/>
            <a:ext cx="8890000" cy="711200"/>
          </a:xfrm>
          <a:prstGeom prst="rect">
            <a:avLst/>
          </a:prstGeom>
        </p:spPr>
        <p:txBody>
          <a:bodyPr vert="horz" lIns="91440" tIns="45720" rIns="91440" bIns="45720" rtlCol="0">
            <a:normAutofit fontScale="47500" lnSpcReduction="20000"/>
          </a:bodyPr>
          <a:lstStyle/>
          <a:p>
            <a:pPr>
              <a:spcBef>
                <a:spcPct val="20000"/>
              </a:spcBef>
              <a:buFont typeface="Arial" pitchFamily="34" charset="0"/>
            </a:pPr>
            <a:r>
              <a:rPr lang="en-US" sz="3200" dirty="0" smtClean="0">
                <a:solidFill>
                  <a:schemeClr val="tx1"/>
                </a:solidFill>
              </a:rPr>
              <a:t>B.) This is no time to engage in the luxury of cooling off or to take the tranquilizing drug of gradualism.  Now is the time to make real the promises of democracy.</a:t>
            </a:r>
          </a:p>
        </p:txBody>
      </p:sp>
      <p:sp>
        <p:nvSpPr>
          <p:cNvPr id="9" name="CShape"/>
          <p:cNvSpPr/>
          <p:nvPr/>
        </p:nvSpPr>
        <p:spPr>
          <a:xfrm>
            <a:off x="127000" y="4559300"/>
            <a:ext cx="8890000" cy="711200"/>
          </a:xfrm>
          <a:prstGeom prst="rect">
            <a:avLst/>
          </a:prstGeom>
        </p:spPr>
        <p:txBody>
          <a:bodyPr vert="horz" lIns="91440" tIns="45720" rIns="91440" bIns="45720" rtlCol="0">
            <a:normAutofit fontScale="47500" lnSpcReduction="20000"/>
          </a:bodyPr>
          <a:lstStyle/>
          <a:p>
            <a:pPr>
              <a:spcBef>
                <a:spcPct val="20000"/>
              </a:spcBef>
              <a:buFont typeface="Arial" pitchFamily="34" charset="0"/>
            </a:pPr>
            <a:r>
              <a:rPr lang="en-US" sz="3200" smtClean="0">
                <a:solidFill>
                  <a:schemeClr val="tx1"/>
                </a:solidFill>
              </a:rPr>
              <a:t>C.) I say to you today, my friends, so even though we face the difficulties of today and tomorrow, I still have a dream.  It is a dream deeply rooted in the American dream.</a:t>
            </a:r>
          </a:p>
        </p:txBody>
      </p:sp>
      <p:sp>
        <p:nvSpPr>
          <p:cNvPr id="10" name="DShape"/>
          <p:cNvSpPr/>
          <p:nvPr/>
        </p:nvSpPr>
        <p:spPr>
          <a:xfrm>
            <a:off x="127000" y="52832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D.) Let freedom ring from every hill and molehill in Mississippi.  From every mountainside, let freedom ring.</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949DC6B5-E482-C54B-9867-6315ECF937F9</a:t>
            </a:r>
            <a:endParaRPr lang="en-US"/>
          </a:p>
        </p:txBody>
      </p:sp>
      <p:pic>
        <p:nvPicPr>
          <p:cNvPr id="4" name="iIcon" descr="rad891A4.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a:bodyPr>
          <a:lstStyle/>
          <a:p>
            <a:pPr algn="ctr">
              <a:spcBef>
                <a:spcPct val="0"/>
              </a:spcBef>
            </a:pPr>
            <a:r>
              <a:rPr lang="en-US" sz="4400" smtClean="0">
                <a:solidFill>
                  <a:schemeClr val="tx1"/>
                </a:solidFill>
                <a:latin typeface="+mj-lt"/>
                <a:ea typeface="+mj-ea"/>
                <a:cs typeface="+mj-cs"/>
              </a:rPr>
              <a:t>What is figurative language?</a:t>
            </a:r>
          </a:p>
        </p:txBody>
      </p:sp>
      <p:sp>
        <p:nvSpPr>
          <p:cNvPr id="7" name="AShape" descr="!"/>
          <p:cNvSpPr/>
          <p:nvPr/>
        </p:nvSpPr>
        <p:spPr>
          <a:xfrm>
            <a:off x="127000" y="31115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A.) A group of words used to help us picture what we read (figures)</a:t>
            </a:r>
          </a:p>
        </p:txBody>
      </p:sp>
      <p:sp>
        <p:nvSpPr>
          <p:cNvPr id="8" name="BShape"/>
          <p:cNvSpPr/>
          <p:nvPr/>
        </p:nvSpPr>
        <p:spPr>
          <a:xfrm>
            <a:off x="127000" y="38354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B.) A group of words created by authors and poets to trick the reader </a:t>
            </a:r>
          </a:p>
        </p:txBody>
      </p:sp>
      <p:sp>
        <p:nvSpPr>
          <p:cNvPr id="9" name="CShape"/>
          <p:cNvSpPr/>
          <p:nvPr/>
        </p:nvSpPr>
        <p:spPr>
          <a:xfrm>
            <a:off x="127000" y="45593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C.) A group of words that is very abstract and difficult to understand</a:t>
            </a:r>
          </a:p>
        </p:txBody>
      </p:sp>
      <p:sp>
        <p:nvSpPr>
          <p:cNvPr id="10" name="DShape"/>
          <p:cNvSpPr/>
          <p:nvPr/>
        </p:nvSpPr>
        <p:spPr>
          <a:xfrm>
            <a:off x="127000" y="52832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D.) A group of words that the reader creates after reading a book </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9C67ED52-3592-4A40-BFAB-C971E145108B</a:t>
            </a:r>
            <a:endParaRPr lang="en-US"/>
          </a:p>
        </p:txBody>
      </p:sp>
      <p:pic>
        <p:nvPicPr>
          <p:cNvPr id="4" name="iIcon" descr="radB63F4.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a:bodyPr>
          <a:lstStyle/>
          <a:p>
            <a:pPr algn="ctr">
              <a:spcBef>
                <a:spcPct val="0"/>
              </a:spcBef>
            </a:pPr>
            <a:r>
              <a:rPr lang="en-US" sz="4400" smtClean="0">
                <a:solidFill>
                  <a:schemeClr val="tx1"/>
                </a:solidFill>
                <a:latin typeface="+mj-lt"/>
                <a:ea typeface="+mj-ea"/>
                <a:cs typeface="+mj-cs"/>
              </a:rPr>
              <a:t>What is the definition of "onomatopoeia"?</a:t>
            </a:r>
          </a:p>
        </p:txBody>
      </p:sp>
      <p:sp>
        <p:nvSpPr>
          <p:cNvPr id="7" name="AShape"/>
          <p:cNvSpPr/>
          <p:nvPr/>
        </p:nvSpPr>
        <p:spPr>
          <a:xfrm>
            <a:off x="127000" y="3111500"/>
            <a:ext cx="8890000" cy="711200"/>
          </a:xfrm>
          <a:prstGeom prst="rect">
            <a:avLst/>
          </a:prstGeom>
        </p:spPr>
        <p:txBody>
          <a:bodyPr vert="horz" lIns="91440" tIns="45720" rIns="91440" bIns="45720" rtlCol="0">
            <a:normAutofit fontScale="92500"/>
          </a:bodyPr>
          <a:lstStyle/>
          <a:p>
            <a:pPr>
              <a:spcBef>
                <a:spcPct val="20000"/>
              </a:spcBef>
              <a:buFont typeface="Arial" pitchFamily="34" charset="0"/>
            </a:pPr>
            <a:r>
              <a:rPr lang="en-US" sz="3200" smtClean="0">
                <a:solidFill>
                  <a:schemeClr val="tx1"/>
                </a:solidFill>
              </a:rPr>
              <a:t>A.) The repetition of the initial consonant sound</a:t>
            </a:r>
          </a:p>
        </p:txBody>
      </p:sp>
      <p:sp>
        <p:nvSpPr>
          <p:cNvPr id="8" name="BShape" descr="!"/>
          <p:cNvSpPr/>
          <p:nvPr/>
        </p:nvSpPr>
        <p:spPr>
          <a:xfrm>
            <a:off x="127000" y="38354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B.) A word that imitates a sound</a:t>
            </a:r>
          </a:p>
        </p:txBody>
      </p:sp>
      <p:sp>
        <p:nvSpPr>
          <p:cNvPr id="9" name="CShape"/>
          <p:cNvSpPr/>
          <p:nvPr/>
        </p:nvSpPr>
        <p:spPr>
          <a:xfrm>
            <a:off x="127000" y="45593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C.) Comparison between two words without using "like" or "as" </a:t>
            </a:r>
          </a:p>
        </p:txBody>
      </p:sp>
      <p:sp>
        <p:nvSpPr>
          <p:cNvPr id="10" name="DShape"/>
          <p:cNvSpPr/>
          <p:nvPr/>
        </p:nvSpPr>
        <p:spPr>
          <a:xfrm>
            <a:off x="127000" y="52832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D.) A reference to a historic or literary work </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7E2683AA-FB80-AD4A-BEB5-0BEEAB4B6E23</a:t>
            </a:r>
            <a:endParaRPr lang="en-US"/>
          </a:p>
        </p:txBody>
      </p:sp>
      <p:pic>
        <p:nvPicPr>
          <p:cNvPr id="4" name="iIcon" descr="rad255B1.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a:bodyPr>
          <a:lstStyle/>
          <a:p>
            <a:pPr algn="ctr">
              <a:spcBef>
                <a:spcPct val="0"/>
              </a:spcBef>
            </a:pPr>
            <a:r>
              <a:rPr lang="en-US" sz="4400" smtClean="0">
                <a:solidFill>
                  <a:schemeClr val="tx1"/>
                </a:solidFill>
                <a:latin typeface="+mj-lt"/>
                <a:ea typeface="+mj-ea"/>
                <a:cs typeface="+mj-cs"/>
              </a:rPr>
              <a:t>What is the definition of "allusion"?</a:t>
            </a:r>
          </a:p>
        </p:txBody>
      </p:sp>
      <p:sp>
        <p:nvSpPr>
          <p:cNvPr id="7" name="AShape"/>
          <p:cNvSpPr/>
          <p:nvPr/>
        </p:nvSpPr>
        <p:spPr>
          <a:xfrm>
            <a:off x="127000" y="3111500"/>
            <a:ext cx="8890000" cy="711200"/>
          </a:xfrm>
          <a:prstGeom prst="rect">
            <a:avLst/>
          </a:prstGeom>
        </p:spPr>
        <p:txBody>
          <a:bodyPr vert="horz" lIns="91440" tIns="45720" rIns="91440" bIns="45720" rtlCol="0">
            <a:normAutofit fontScale="92500"/>
          </a:bodyPr>
          <a:lstStyle/>
          <a:p>
            <a:pPr>
              <a:spcBef>
                <a:spcPct val="20000"/>
              </a:spcBef>
              <a:buFont typeface="Arial" pitchFamily="34" charset="0"/>
            </a:pPr>
            <a:r>
              <a:rPr lang="en-US" sz="3200" smtClean="0">
                <a:solidFill>
                  <a:schemeClr val="tx1"/>
                </a:solidFill>
              </a:rPr>
              <a:t>A.) The repetition of the initial consonant sound</a:t>
            </a:r>
          </a:p>
        </p:txBody>
      </p:sp>
      <p:sp>
        <p:nvSpPr>
          <p:cNvPr id="8" name="BShape"/>
          <p:cNvSpPr/>
          <p:nvPr/>
        </p:nvSpPr>
        <p:spPr>
          <a:xfrm>
            <a:off x="127000" y="38354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B.) Comparison between two words using "like" or "as"</a:t>
            </a:r>
          </a:p>
        </p:txBody>
      </p:sp>
      <p:sp>
        <p:nvSpPr>
          <p:cNvPr id="9" name="CShape"/>
          <p:cNvSpPr/>
          <p:nvPr/>
        </p:nvSpPr>
        <p:spPr>
          <a:xfrm>
            <a:off x="127000" y="45593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C.) the feelings and ideas that a word makes you have </a:t>
            </a:r>
          </a:p>
        </p:txBody>
      </p:sp>
      <p:sp>
        <p:nvSpPr>
          <p:cNvPr id="10" name="DShape" descr="!"/>
          <p:cNvSpPr/>
          <p:nvPr/>
        </p:nvSpPr>
        <p:spPr>
          <a:xfrm>
            <a:off x="127000" y="52832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D.) A reference to a historic or literary work</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5756F36C-EB9C-784B-8F4A-F56E8044861F</a:t>
            </a:r>
            <a:endParaRPr lang="en-US"/>
          </a:p>
        </p:txBody>
      </p:sp>
      <p:pic>
        <p:nvPicPr>
          <p:cNvPr id="4" name="iIcon" descr="rad8CCFF.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a:bodyPr>
          <a:lstStyle/>
          <a:p>
            <a:pPr algn="ctr">
              <a:spcBef>
                <a:spcPct val="0"/>
              </a:spcBef>
            </a:pPr>
            <a:r>
              <a:rPr lang="en-US" sz="4400" smtClean="0">
                <a:solidFill>
                  <a:schemeClr val="tx1"/>
                </a:solidFill>
                <a:latin typeface="+mj-lt"/>
                <a:ea typeface="+mj-ea"/>
                <a:cs typeface="+mj-cs"/>
              </a:rPr>
              <a:t>"What is the definition of "simile"?</a:t>
            </a:r>
          </a:p>
        </p:txBody>
      </p:sp>
      <p:sp>
        <p:nvSpPr>
          <p:cNvPr id="7" name="AShape" descr="!"/>
          <p:cNvSpPr/>
          <p:nvPr/>
        </p:nvSpPr>
        <p:spPr>
          <a:xfrm>
            <a:off x="127000" y="31115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A.) Comparison between two words using "like" or "as"</a:t>
            </a:r>
          </a:p>
        </p:txBody>
      </p:sp>
      <p:sp>
        <p:nvSpPr>
          <p:cNvPr id="8" name="BShape"/>
          <p:cNvSpPr/>
          <p:nvPr/>
        </p:nvSpPr>
        <p:spPr>
          <a:xfrm>
            <a:off x="127000" y="38354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B.) Comparison between two words without using "like" or "as"</a:t>
            </a:r>
          </a:p>
        </p:txBody>
      </p:sp>
      <p:sp>
        <p:nvSpPr>
          <p:cNvPr id="9" name="CShape"/>
          <p:cNvSpPr/>
          <p:nvPr/>
        </p:nvSpPr>
        <p:spPr>
          <a:xfrm>
            <a:off x="127000" y="45593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C.) A word that imitates a sound</a:t>
            </a:r>
          </a:p>
        </p:txBody>
      </p:sp>
      <p:sp>
        <p:nvSpPr>
          <p:cNvPr id="10" name="DShape"/>
          <p:cNvSpPr/>
          <p:nvPr/>
        </p:nvSpPr>
        <p:spPr>
          <a:xfrm>
            <a:off x="127000" y="5283200"/>
            <a:ext cx="8890000" cy="711200"/>
          </a:xfrm>
          <a:prstGeom prst="rect">
            <a:avLst/>
          </a:prstGeom>
        </p:spPr>
        <p:txBody>
          <a:bodyPr vert="horz" lIns="91440" tIns="45720" rIns="91440" bIns="45720" rtlCol="0">
            <a:normAutofit fontScale="92500"/>
          </a:bodyPr>
          <a:lstStyle/>
          <a:p>
            <a:pPr>
              <a:spcBef>
                <a:spcPct val="20000"/>
              </a:spcBef>
              <a:buFont typeface="Arial" pitchFamily="34" charset="0"/>
            </a:pPr>
            <a:r>
              <a:rPr lang="en-US" sz="3200" smtClean="0">
                <a:solidFill>
                  <a:schemeClr val="tx1"/>
                </a:solidFill>
              </a:rPr>
              <a:t>D.) The repetiton of the initial consonant sound</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6C855238-1C02-584B-8F61-1622800D8124</a:t>
            </a:r>
            <a:endParaRPr lang="en-US"/>
          </a:p>
        </p:txBody>
      </p:sp>
      <p:pic>
        <p:nvPicPr>
          <p:cNvPr id="4" name="iIcon" descr="rad1F580.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a:bodyPr>
          <a:lstStyle/>
          <a:p>
            <a:pPr algn="ctr">
              <a:spcBef>
                <a:spcPct val="0"/>
              </a:spcBef>
            </a:pPr>
            <a:r>
              <a:rPr lang="en-US" sz="4400" smtClean="0">
                <a:solidFill>
                  <a:schemeClr val="tx1"/>
                </a:solidFill>
                <a:latin typeface="+mj-lt"/>
                <a:ea typeface="+mj-ea"/>
                <a:cs typeface="+mj-cs"/>
              </a:rPr>
              <a:t>What is the definition of "alliteration"?</a:t>
            </a:r>
          </a:p>
        </p:txBody>
      </p:sp>
      <p:sp>
        <p:nvSpPr>
          <p:cNvPr id="7" name="AShape"/>
          <p:cNvSpPr/>
          <p:nvPr/>
        </p:nvSpPr>
        <p:spPr>
          <a:xfrm>
            <a:off x="127000" y="31115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A.) The dictionary definition of a word</a:t>
            </a:r>
          </a:p>
        </p:txBody>
      </p:sp>
      <p:sp>
        <p:nvSpPr>
          <p:cNvPr id="8" name="BShape"/>
          <p:cNvSpPr/>
          <p:nvPr/>
        </p:nvSpPr>
        <p:spPr>
          <a:xfrm>
            <a:off x="127000" y="38354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B.) A word that imitates a sound</a:t>
            </a:r>
          </a:p>
        </p:txBody>
      </p:sp>
      <p:sp>
        <p:nvSpPr>
          <p:cNvPr id="9" name="CShape"/>
          <p:cNvSpPr/>
          <p:nvPr/>
        </p:nvSpPr>
        <p:spPr>
          <a:xfrm>
            <a:off x="127000" y="45593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C.) A reference to  historic or literary work</a:t>
            </a:r>
          </a:p>
        </p:txBody>
      </p:sp>
      <p:sp>
        <p:nvSpPr>
          <p:cNvPr id="10" name="DShape" descr="!"/>
          <p:cNvSpPr/>
          <p:nvPr/>
        </p:nvSpPr>
        <p:spPr>
          <a:xfrm>
            <a:off x="127000" y="5283200"/>
            <a:ext cx="8890000" cy="711200"/>
          </a:xfrm>
          <a:prstGeom prst="rect">
            <a:avLst/>
          </a:prstGeom>
        </p:spPr>
        <p:txBody>
          <a:bodyPr vert="horz" lIns="91440" tIns="45720" rIns="91440" bIns="45720" rtlCol="0">
            <a:normAutofit fontScale="92500"/>
          </a:bodyPr>
          <a:lstStyle/>
          <a:p>
            <a:pPr>
              <a:spcBef>
                <a:spcPct val="20000"/>
              </a:spcBef>
              <a:buFont typeface="Arial" pitchFamily="34" charset="0"/>
            </a:pPr>
            <a:r>
              <a:rPr lang="en-US" sz="3200" smtClean="0">
                <a:solidFill>
                  <a:schemeClr val="tx1"/>
                </a:solidFill>
              </a:rPr>
              <a:t>D.) The repetition of the initial consonant sound </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287178FB-F908-0B44-8DAC-E7321C6CBEFF</a:t>
            </a:r>
            <a:endParaRPr lang="en-US"/>
          </a:p>
        </p:txBody>
      </p:sp>
      <p:pic>
        <p:nvPicPr>
          <p:cNvPr id="4" name="iIcon" descr="rad68C2B.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a:bodyPr>
          <a:lstStyle/>
          <a:p>
            <a:pPr algn="ctr">
              <a:spcBef>
                <a:spcPct val="0"/>
              </a:spcBef>
            </a:pPr>
            <a:r>
              <a:rPr lang="en-US" sz="4400" smtClean="0">
                <a:solidFill>
                  <a:schemeClr val="tx1"/>
                </a:solidFill>
                <a:latin typeface="+mj-lt"/>
                <a:ea typeface="+mj-ea"/>
                <a:cs typeface="+mj-cs"/>
              </a:rPr>
              <a:t>What is the definition of "connotation"?</a:t>
            </a:r>
          </a:p>
        </p:txBody>
      </p:sp>
      <p:sp>
        <p:nvSpPr>
          <p:cNvPr id="7" name="AShape"/>
          <p:cNvSpPr/>
          <p:nvPr/>
        </p:nvSpPr>
        <p:spPr>
          <a:xfrm>
            <a:off x="127000" y="31115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A.) The dictionary definition of a word</a:t>
            </a:r>
          </a:p>
        </p:txBody>
      </p:sp>
      <p:sp>
        <p:nvSpPr>
          <p:cNvPr id="8" name="BShape" descr="!"/>
          <p:cNvSpPr/>
          <p:nvPr/>
        </p:nvSpPr>
        <p:spPr>
          <a:xfrm>
            <a:off x="127000" y="3835400"/>
            <a:ext cx="8890000" cy="711200"/>
          </a:xfrm>
          <a:prstGeom prst="rect">
            <a:avLst/>
          </a:prstGeom>
        </p:spPr>
        <p:txBody>
          <a:bodyPr vert="horz" lIns="91440" tIns="45720" rIns="91440" bIns="45720" rtlCol="0">
            <a:normAutofit fontScale="77500" lnSpcReduction="20000"/>
          </a:bodyPr>
          <a:lstStyle/>
          <a:p>
            <a:pPr>
              <a:spcBef>
                <a:spcPct val="20000"/>
              </a:spcBef>
              <a:buFont typeface="Arial" pitchFamily="34" charset="0"/>
            </a:pPr>
            <a:r>
              <a:rPr lang="en-US" sz="3200" smtClean="0">
                <a:solidFill>
                  <a:schemeClr val="tx1"/>
                </a:solidFill>
              </a:rPr>
              <a:t>B.) The feelings and ideas that a word makes you have </a:t>
            </a:r>
          </a:p>
        </p:txBody>
      </p:sp>
      <p:sp>
        <p:nvSpPr>
          <p:cNvPr id="9" name="CShape" hidden="1"/>
          <p:cNvSpPr/>
          <p:nvPr/>
        </p:nvSpPr>
        <p:spPr>
          <a:xfrm>
            <a:off x="127000" y="45593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C.) </a:t>
            </a:r>
          </a:p>
        </p:txBody>
      </p:sp>
      <p:sp>
        <p:nvSpPr>
          <p:cNvPr id="10" name="DShape" hidden="1"/>
          <p:cNvSpPr/>
          <p:nvPr/>
        </p:nvSpPr>
        <p:spPr>
          <a:xfrm>
            <a:off x="127000" y="52832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D.) </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1476F3BC-2ECF-0248-B603-DE42D0AE48F7</a:t>
            </a:r>
            <a:endParaRPr lang="en-US"/>
          </a:p>
        </p:txBody>
      </p:sp>
      <p:pic>
        <p:nvPicPr>
          <p:cNvPr id="4" name="iIcon" descr="rad84025.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fontScale="40000" lnSpcReduction="20000"/>
          </a:bodyPr>
          <a:lstStyle/>
          <a:p>
            <a:pPr algn="ctr">
              <a:spcBef>
                <a:spcPct val="0"/>
              </a:spcBef>
            </a:pPr>
            <a:r>
              <a:rPr lang="en-US" sz="4400" smtClean="0">
                <a:solidFill>
                  <a:schemeClr val="tx1"/>
                </a:solidFill>
                <a:latin typeface="+mj-lt"/>
                <a:ea typeface="+mj-ea"/>
                <a:cs typeface="+mj-cs"/>
              </a:rPr>
              <a:t>Which passage from the two roach poems shows a more positive connotation?</a:t>
            </a:r>
          </a:p>
          <a:p>
            <a:pPr algn="ctr">
              <a:spcBef>
                <a:spcPct val="0"/>
              </a:spcBef>
            </a:pPr>
            <a:endParaRPr lang="en-US" sz="4400" smtClean="0">
              <a:solidFill>
                <a:schemeClr val="tx1"/>
              </a:solidFill>
              <a:latin typeface="+mj-lt"/>
              <a:ea typeface="+mj-ea"/>
              <a:cs typeface="+mj-cs"/>
            </a:endParaRPr>
          </a:p>
          <a:p>
            <a:pPr algn="ctr">
              <a:spcBef>
                <a:spcPct val="0"/>
              </a:spcBef>
            </a:pPr>
            <a:r>
              <a:rPr lang="en-US" sz="4400" smtClean="0">
                <a:solidFill>
                  <a:schemeClr val="tx1"/>
                </a:solidFill>
                <a:latin typeface="+mj-lt"/>
                <a:ea typeface="+mj-ea"/>
                <a:cs typeface="+mj-cs"/>
              </a:rPr>
              <a:t>Passage One:</a:t>
            </a:r>
          </a:p>
          <a:p>
            <a:pPr algn="ctr">
              <a:spcBef>
                <a:spcPct val="0"/>
              </a:spcBef>
            </a:pPr>
            <a:r>
              <a:rPr lang="en-US" sz="4400" smtClean="0">
                <a:solidFill>
                  <a:schemeClr val="tx1"/>
                </a:solidFill>
                <a:latin typeface="+mj-lt"/>
                <a:ea typeface="+mj-ea"/>
                <a:cs typeface="+mj-cs"/>
              </a:rPr>
              <a:t>"I would have no truck with roaches, / Crouched like lions in the ledges of sewers / their black eyes in the darkness / alert for tasty slime."</a:t>
            </a:r>
          </a:p>
          <a:p>
            <a:pPr algn="ctr">
              <a:spcBef>
                <a:spcPct val="0"/>
              </a:spcBef>
            </a:pPr>
            <a:endParaRPr lang="en-US" sz="4400" smtClean="0">
              <a:solidFill>
                <a:schemeClr val="tx1"/>
              </a:solidFill>
              <a:latin typeface="+mj-lt"/>
              <a:ea typeface="+mj-ea"/>
              <a:cs typeface="+mj-cs"/>
            </a:endParaRPr>
          </a:p>
          <a:p>
            <a:pPr algn="ctr">
              <a:spcBef>
                <a:spcPct val="0"/>
              </a:spcBef>
            </a:pPr>
            <a:r>
              <a:rPr lang="en-US" sz="4400" smtClean="0">
                <a:solidFill>
                  <a:schemeClr val="tx1"/>
                </a:solidFill>
                <a:latin typeface="+mj-lt"/>
                <a:ea typeface="+mj-ea"/>
                <a:cs typeface="+mj-cs"/>
              </a:rPr>
              <a:t>Passage Two:</a:t>
            </a:r>
          </a:p>
          <a:p>
            <a:pPr algn="ctr">
              <a:spcBef>
                <a:spcPct val="0"/>
              </a:spcBef>
            </a:pPr>
            <a:r>
              <a:rPr lang="en-US" sz="4400" smtClean="0">
                <a:solidFill>
                  <a:schemeClr val="tx1"/>
                </a:solidFill>
                <a:latin typeface="+mj-lt"/>
                <a:ea typeface="+mj-ea"/>
                <a:cs typeface="+mj-cs"/>
              </a:rPr>
              <a:t>"Timid roach, why be so shy? / We are brothers, thou and I, / In the midnight, like yourself, / I exploe the pantry shelf!"</a:t>
            </a:r>
          </a:p>
        </p:txBody>
      </p:sp>
      <p:sp>
        <p:nvSpPr>
          <p:cNvPr id="7" name="AShape"/>
          <p:cNvSpPr/>
          <p:nvPr/>
        </p:nvSpPr>
        <p:spPr>
          <a:xfrm>
            <a:off x="127000" y="31115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A.) Passage One</a:t>
            </a:r>
          </a:p>
        </p:txBody>
      </p:sp>
      <p:sp>
        <p:nvSpPr>
          <p:cNvPr id="8" name="BShape" descr="!"/>
          <p:cNvSpPr/>
          <p:nvPr/>
        </p:nvSpPr>
        <p:spPr>
          <a:xfrm>
            <a:off x="127000" y="38354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B.) Passage Two</a:t>
            </a:r>
          </a:p>
        </p:txBody>
      </p:sp>
      <p:sp>
        <p:nvSpPr>
          <p:cNvPr id="9" name="CShape" hidden="1"/>
          <p:cNvSpPr/>
          <p:nvPr/>
        </p:nvSpPr>
        <p:spPr>
          <a:xfrm>
            <a:off x="127000" y="45593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C.) </a:t>
            </a:r>
          </a:p>
        </p:txBody>
      </p:sp>
      <p:sp>
        <p:nvSpPr>
          <p:cNvPr id="10" name="DShape" hidden="1"/>
          <p:cNvSpPr/>
          <p:nvPr/>
        </p:nvSpPr>
        <p:spPr>
          <a:xfrm>
            <a:off x="127000" y="52832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D.) </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Question</a:t>
            </a:r>
            <a:endParaRPr lang="en-US"/>
          </a:p>
        </p:txBody>
      </p:sp>
      <p:sp>
        <p:nvSpPr>
          <p:cNvPr id="3" name="QID" hidden="1"/>
          <p:cNvSpPr/>
          <p:nvPr/>
        </p:nvSpPr>
        <p:spPr>
          <a:xfrm>
            <a:off x="127000" y="508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F4B84809-8020-3348-A629-12E30A34E2EE</a:t>
            </a:r>
            <a:endParaRPr lang="en-US"/>
          </a:p>
        </p:txBody>
      </p:sp>
      <p:pic>
        <p:nvPicPr>
          <p:cNvPr id="4" name="iIcon" descr="radDC973.bmp"/>
          <p:cNvPicPr>
            <a:picLocks/>
          </p:cNvPicPr>
          <p:nvPr/>
        </p:nvPicPr>
        <p:blipFill>
          <a:blip r:embed="rId2" cstate="print">
            <a:clrChange>
              <a:clrFrom>
                <a:srgbClr val="000000"/>
              </a:clrFrom>
              <a:clrTo>
                <a:srgbClr val="000000">
                  <a:alpha val="0"/>
                </a:srgbClr>
              </a:clrTo>
            </a:clrChange>
          </a:blip>
          <a:stretch>
            <a:fillRect/>
          </a:stretch>
        </p:blipFill>
        <p:spPr>
          <a:xfrm>
            <a:off x="0" y="0"/>
            <a:ext cx="952500" cy="635000"/>
          </a:xfrm>
          <a:prstGeom prst="rect">
            <a:avLst/>
          </a:prstGeom>
          <a:noFill/>
        </p:spPr>
      </p:pic>
      <p:sp>
        <p:nvSpPr>
          <p:cNvPr id="5" name="QuestType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Multiple Choice</a:t>
            </a:r>
            <a:endParaRPr lang="en-US"/>
          </a:p>
        </p:txBody>
      </p:sp>
      <p:sp>
        <p:nvSpPr>
          <p:cNvPr id="6" name="QuestionShape"/>
          <p:cNvSpPr/>
          <p:nvPr/>
        </p:nvSpPr>
        <p:spPr>
          <a:xfrm>
            <a:off x="127000" y="127000"/>
            <a:ext cx="8890000" cy="2857500"/>
          </a:xfrm>
          <a:prstGeom prst="rect">
            <a:avLst/>
          </a:prstGeom>
          <a:solidFill>
            <a:scrgbClr r="0" g="0" b="0">
              <a:alpha val="0"/>
            </a:scrgbClr>
          </a:solidFill>
        </p:spPr>
        <p:txBody>
          <a:bodyPr vert="horz" wrap="square" lIns="91440" tIns="45720" rIns="91440" bIns="45720" rtlCol="0" anchor="ctr">
            <a:normAutofit fontScale="40000" lnSpcReduction="20000"/>
          </a:bodyPr>
          <a:lstStyle/>
          <a:p>
            <a:pPr algn="ctr">
              <a:spcBef>
                <a:spcPct val="0"/>
              </a:spcBef>
            </a:pPr>
            <a:r>
              <a:rPr lang="en-US" sz="4400" dirty="0" smtClean="0">
                <a:solidFill>
                  <a:schemeClr val="tx1"/>
                </a:solidFill>
                <a:latin typeface="+mj-lt"/>
                <a:ea typeface="+mj-ea"/>
                <a:cs typeface="+mj-cs"/>
              </a:rPr>
              <a:t>The highlighted portions of the following passage from MLK's speech represent which of the following types of figurative language?</a:t>
            </a:r>
          </a:p>
          <a:p>
            <a:pPr algn="ctr">
              <a:spcBef>
                <a:spcPct val="0"/>
              </a:spcBef>
            </a:pPr>
            <a:endParaRPr lang="en-US" sz="4400" dirty="0" smtClean="0">
              <a:solidFill>
                <a:schemeClr val="tx1"/>
              </a:solidFill>
              <a:latin typeface="+mj-lt"/>
              <a:ea typeface="+mj-ea"/>
              <a:cs typeface="+mj-cs"/>
            </a:endParaRPr>
          </a:p>
          <a:p>
            <a:pPr algn="ctr">
              <a:spcBef>
                <a:spcPct val="0"/>
              </a:spcBef>
            </a:pPr>
            <a:r>
              <a:rPr lang="en-US" sz="4400" dirty="0" smtClean="0">
                <a:solidFill>
                  <a:schemeClr val="tx1"/>
                </a:solidFill>
                <a:latin typeface="+mj-lt"/>
                <a:ea typeface="+mj-ea"/>
                <a:cs typeface="+mj-cs"/>
              </a:rPr>
              <a:t>"But </a:t>
            </a:r>
            <a:r>
              <a:rPr lang="en-US" sz="4400" dirty="0" smtClean="0">
                <a:solidFill>
                  <a:srgbClr val="FF0000"/>
                </a:solidFill>
                <a:latin typeface="+mj-lt"/>
                <a:ea typeface="+mj-ea"/>
                <a:cs typeface="+mj-cs"/>
              </a:rPr>
              <a:t>one hundred years later</a:t>
            </a:r>
            <a:r>
              <a:rPr lang="en-US" sz="4400" dirty="0" smtClean="0">
                <a:solidFill>
                  <a:schemeClr val="tx1"/>
                </a:solidFill>
                <a:latin typeface="+mj-lt"/>
                <a:ea typeface="+mj-ea"/>
                <a:cs typeface="+mj-cs"/>
              </a:rPr>
              <a:t>, the Negro still is not free.  </a:t>
            </a:r>
            <a:r>
              <a:rPr lang="en-US" sz="4400" dirty="0" smtClean="0">
                <a:solidFill>
                  <a:srgbClr val="FF0000"/>
                </a:solidFill>
                <a:latin typeface="+mj-lt"/>
                <a:ea typeface="+mj-ea"/>
                <a:cs typeface="+mj-cs"/>
              </a:rPr>
              <a:t>One hundred years later</a:t>
            </a:r>
            <a:r>
              <a:rPr lang="en-US" sz="4400" dirty="0" smtClean="0">
                <a:solidFill>
                  <a:schemeClr val="tx1"/>
                </a:solidFill>
                <a:latin typeface="+mj-lt"/>
                <a:ea typeface="+mj-ea"/>
                <a:cs typeface="+mj-cs"/>
              </a:rPr>
              <a:t>, the life of the Negro is still sadly crippled by the chains of </a:t>
            </a:r>
            <a:r>
              <a:rPr lang="en-US" sz="4400" dirty="0" err="1" smtClean="0">
                <a:solidFill>
                  <a:schemeClr val="tx1"/>
                </a:solidFill>
                <a:latin typeface="+mj-lt"/>
                <a:ea typeface="+mj-ea"/>
                <a:cs typeface="+mj-cs"/>
              </a:rPr>
              <a:t>segreation</a:t>
            </a:r>
            <a:r>
              <a:rPr lang="en-US" sz="4400" dirty="0" smtClean="0">
                <a:solidFill>
                  <a:schemeClr val="tx1"/>
                </a:solidFill>
                <a:latin typeface="+mj-lt"/>
                <a:ea typeface="+mj-ea"/>
                <a:cs typeface="+mj-cs"/>
              </a:rPr>
              <a:t> and </a:t>
            </a:r>
            <a:r>
              <a:rPr lang="en-US" sz="4400" dirty="0" err="1" smtClean="0">
                <a:solidFill>
                  <a:schemeClr val="tx1"/>
                </a:solidFill>
                <a:latin typeface="+mj-lt"/>
                <a:ea typeface="+mj-ea"/>
                <a:cs typeface="+mj-cs"/>
              </a:rPr>
              <a:t>thechains</a:t>
            </a:r>
            <a:r>
              <a:rPr lang="en-US" sz="4400" dirty="0" smtClean="0">
                <a:solidFill>
                  <a:schemeClr val="tx1"/>
                </a:solidFill>
                <a:latin typeface="+mj-lt"/>
                <a:ea typeface="+mj-ea"/>
                <a:cs typeface="+mj-cs"/>
              </a:rPr>
              <a:t> of discrimination.  </a:t>
            </a:r>
            <a:r>
              <a:rPr lang="en-US" sz="4400" dirty="0" smtClean="0">
                <a:solidFill>
                  <a:srgbClr val="FF0000"/>
                </a:solidFill>
                <a:latin typeface="+mj-lt"/>
                <a:ea typeface="+mj-ea"/>
                <a:cs typeface="+mj-cs"/>
              </a:rPr>
              <a:t>One hundred years later</a:t>
            </a:r>
            <a:r>
              <a:rPr lang="en-US" sz="4400" dirty="0" smtClean="0">
                <a:solidFill>
                  <a:schemeClr val="tx1"/>
                </a:solidFill>
                <a:latin typeface="+mj-lt"/>
                <a:ea typeface="+mj-ea"/>
                <a:cs typeface="+mj-cs"/>
              </a:rPr>
              <a:t>, the Negro lives on a lonely island of poverty in the midst of a vast ocean of material prosperity.  </a:t>
            </a:r>
            <a:r>
              <a:rPr lang="en-US" sz="4400" dirty="0" smtClean="0">
                <a:solidFill>
                  <a:srgbClr val="FF0000"/>
                </a:solidFill>
                <a:latin typeface="+mj-lt"/>
                <a:ea typeface="+mj-ea"/>
                <a:cs typeface="+mj-cs"/>
              </a:rPr>
              <a:t>One hundred years later</a:t>
            </a:r>
            <a:r>
              <a:rPr lang="en-US" sz="4400" dirty="0" smtClean="0">
                <a:solidFill>
                  <a:schemeClr val="tx1"/>
                </a:solidFill>
                <a:latin typeface="+mj-lt"/>
                <a:ea typeface="+mj-ea"/>
                <a:cs typeface="+mj-cs"/>
              </a:rPr>
              <a:t>, the Negro is still suffering in the corners of American society and finds himself an exile in his own land." </a:t>
            </a:r>
          </a:p>
        </p:txBody>
      </p:sp>
      <p:sp>
        <p:nvSpPr>
          <p:cNvPr id="7" name="AShape"/>
          <p:cNvSpPr/>
          <p:nvPr/>
        </p:nvSpPr>
        <p:spPr>
          <a:xfrm>
            <a:off x="127000" y="31115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A.) Allusion</a:t>
            </a:r>
          </a:p>
        </p:txBody>
      </p:sp>
      <p:sp>
        <p:nvSpPr>
          <p:cNvPr id="8" name="BShape"/>
          <p:cNvSpPr/>
          <p:nvPr/>
        </p:nvSpPr>
        <p:spPr>
          <a:xfrm>
            <a:off x="127000" y="38354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B.) Metaphor</a:t>
            </a:r>
          </a:p>
        </p:txBody>
      </p:sp>
      <p:sp>
        <p:nvSpPr>
          <p:cNvPr id="9" name="CShape" descr="!"/>
          <p:cNvSpPr/>
          <p:nvPr/>
        </p:nvSpPr>
        <p:spPr>
          <a:xfrm>
            <a:off x="127000" y="45593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C.) Repetition (Anaphora)</a:t>
            </a:r>
          </a:p>
        </p:txBody>
      </p:sp>
      <p:sp>
        <p:nvSpPr>
          <p:cNvPr id="10" name="DShape"/>
          <p:cNvSpPr/>
          <p:nvPr/>
        </p:nvSpPr>
        <p:spPr>
          <a:xfrm>
            <a:off x="127000" y="52832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D.) Simile</a:t>
            </a:r>
          </a:p>
        </p:txBody>
      </p:sp>
      <p:sp>
        <p:nvSpPr>
          <p:cNvPr id="11" name="EShape" hidden="1"/>
          <p:cNvSpPr/>
          <p:nvPr/>
        </p:nvSpPr>
        <p:spPr>
          <a:xfrm>
            <a:off x="127000" y="6007100"/>
            <a:ext cx="8890000" cy="711200"/>
          </a:xfrm>
          <a:prstGeom prst="rect">
            <a:avLst/>
          </a:prstGeom>
        </p:spPr>
        <p:txBody>
          <a:bodyPr vert="horz" lIns="91440" tIns="45720" rIns="91440" bIns="45720" rtlCol="0">
            <a:normAutofit/>
          </a:bodyPr>
          <a:lstStyle/>
          <a:p>
            <a:pPr>
              <a:spcBef>
                <a:spcPct val="20000"/>
              </a:spcBef>
              <a:buFont typeface="Arial" pitchFamily="34" charset="0"/>
            </a:pPr>
            <a:r>
              <a:rPr lang="en-US" sz="3200" smtClean="0">
                <a:solidFill>
                  <a:schemeClr val="tx1"/>
                </a:solidFill>
              </a:rPr>
              <a:t>E.) </a:t>
            </a:r>
          </a:p>
        </p:txBody>
      </p:sp>
      <p:sp>
        <p:nvSpPr>
          <p:cNvPr id="12" name="StandShape" hidden="1"/>
          <p:cNvSpPr/>
          <p:nvPr/>
        </p:nvSpPr>
        <p:spPr>
          <a:xfrm>
            <a:off x="444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med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core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F</a:t>
            </a:r>
            <a:endParaRPr lang="en-US"/>
          </a:p>
        </p:txBody>
      </p:sp>
      <p:sp>
        <p:nvSpPr>
          <p:cNvPr id="15" name="CapShape" hidden="1"/>
          <p:cNvSpPr/>
          <p:nvPr/>
        </p:nvSpPr>
        <p:spPr>
          <a:xfrm>
            <a:off x="127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864</Words>
  <Application>Microsoft Office PowerPoint</Application>
  <PresentationFormat>On-screen Show (4:3)</PresentationFormat>
  <Paragraphs>112</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iRespondQuestionMaster</vt:lpstr>
      <vt:lpstr>iRespondGraphMaster</vt:lpstr>
      <vt:lpstr>Verve</vt:lpstr>
      <vt:lpstr>Figurative Language and Connotation Review </vt:lpstr>
      <vt:lpstr>Slide 2</vt:lpstr>
      <vt:lpstr>Slide 3</vt:lpstr>
      <vt:lpstr>Slide 4</vt:lpstr>
      <vt:lpstr>Slide 5</vt:lpstr>
      <vt:lpstr>Slide 6</vt:lpstr>
      <vt:lpstr>Slide 7</vt:lpstr>
      <vt:lpstr>Slide 8</vt:lpstr>
      <vt:lpstr>Slide 9</vt:lpstr>
      <vt:lpstr>Slide 10</vt:lpstr>
      <vt:lpstr>Slide 11</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glehr</dc:creator>
  <cp:lastModifiedBy>eyarborough</cp:lastModifiedBy>
  <cp:revision>11</cp:revision>
  <dcterms:created xsi:type="dcterms:W3CDTF">2015-01-02T16:32:56Z</dcterms:created>
  <dcterms:modified xsi:type="dcterms:W3CDTF">2015-01-06T16:23:52Z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true</vt:bool>
  </property>
  <property fmtid="{D5CDD505-2E9C-101B-9397-08002B2CF9AE}" pid="5" name="KeepGraph">
    <vt:bool>false</vt:bool>
  </property>
  <property fmtid="{D5CDD505-2E9C-101B-9397-08002B2CF9AE}" pid="6" name="AdvGraph">
    <vt:bool>false</vt:bool>
  </property>
</Properties>
</file>